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</p:sldIdLst>
  <p:sldSz cy="5143500" cx="9144000"/>
  <p:notesSz cx="6858000" cy="9144000"/>
  <p:embeddedFontLst>
    <p:embeddedFont>
      <p:font typeface="Nunito"/>
      <p:regular r:id="rId72"/>
      <p:bold r:id="rId73"/>
      <p:italic r:id="rId74"/>
      <p:boldItalic r:id="rId75"/>
    </p:embeddedFont>
    <p:embeddedFont>
      <p:font typeface="Maven Pro"/>
      <p:regular r:id="rId76"/>
      <p:bold r:id="rId7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78" roundtripDataSignature="AMtx7mjpChCyV1XfYn5sK1K+d59Vb2bZO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52D4E25E-9099-44C4-9C67-C735765ED9B9}">
  <a:tblStyle styleId="{52D4E25E-9099-44C4-9C67-C735765ED9B9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font" Target="fonts/Nunito-bold.fntdata"/><Relationship Id="rId72" Type="http://schemas.openxmlformats.org/officeDocument/2006/relationships/font" Target="fonts/Nunito-regular.fntdata"/><Relationship Id="rId31" Type="http://schemas.openxmlformats.org/officeDocument/2006/relationships/slide" Target="slides/slide25.xml"/><Relationship Id="rId75" Type="http://schemas.openxmlformats.org/officeDocument/2006/relationships/font" Target="fonts/Nunito-boldItalic.fntdata"/><Relationship Id="rId30" Type="http://schemas.openxmlformats.org/officeDocument/2006/relationships/slide" Target="slides/slide24.xml"/><Relationship Id="rId74" Type="http://schemas.openxmlformats.org/officeDocument/2006/relationships/font" Target="fonts/Nunito-italic.fntdata"/><Relationship Id="rId33" Type="http://schemas.openxmlformats.org/officeDocument/2006/relationships/slide" Target="slides/slide27.xml"/><Relationship Id="rId77" Type="http://schemas.openxmlformats.org/officeDocument/2006/relationships/font" Target="fonts/MavenPro-bold.fntdata"/><Relationship Id="rId32" Type="http://schemas.openxmlformats.org/officeDocument/2006/relationships/slide" Target="slides/slide26.xml"/><Relationship Id="rId76" Type="http://schemas.openxmlformats.org/officeDocument/2006/relationships/font" Target="fonts/MavenPro-regular.fntdata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78" Type="http://customschemas.google.com/relationships/presentationmetadata" Target="metadata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20" Type="http://schemas.openxmlformats.org/officeDocument/2006/relationships/slide" Target="slides/slide14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22" Type="http://schemas.openxmlformats.org/officeDocument/2006/relationships/slide" Target="slides/slide16.xml"/><Relationship Id="rId66" Type="http://schemas.openxmlformats.org/officeDocument/2006/relationships/slide" Target="slides/slide60.xml"/><Relationship Id="rId21" Type="http://schemas.openxmlformats.org/officeDocument/2006/relationships/slide" Target="slides/slide15.xml"/><Relationship Id="rId65" Type="http://schemas.openxmlformats.org/officeDocument/2006/relationships/slide" Target="slides/slide59.xml"/><Relationship Id="rId24" Type="http://schemas.openxmlformats.org/officeDocument/2006/relationships/slide" Target="slides/slide18.xml"/><Relationship Id="rId68" Type="http://schemas.openxmlformats.org/officeDocument/2006/relationships/slide" Target="slides/slide62.xml"/><Relationship Id="rId23" Type="http://schemas.openxmlformats.org/officeDocument/2006/relationships/slide" Target="slides/slide17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slide" Target="slides/slide63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5" name="Google Shape;275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11850e2f4bb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5" name="Google Shape;355;g11850e2f4bb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117b1f7684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4" name="Google Shape;364;g117b1f7684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117b1f76841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3" name="Google Shape;373;g117b1f76841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11850e2f4bb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9" name="Google Shape;379;g11850e2f4bb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118cbe6281f_5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6" name="Google Shape;386;g118cbe6281f_5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120953d1be0_2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3" name="Google Shape;393;g120953d1be0_2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117b1f76841_6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9" name="Google Shape;399;g117b1f76841_6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117b1f76841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5" name="Google Shape;405;g117b1f76841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120953d1be0_2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1" name="Google Shape;411;g120953d1be0_2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120953d1be0_13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7" name="Google Shape;417;g120953d1be0_13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2" name="Google Shape;282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117b1f76841_6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3" name="Google Shape;423;g117b1f76841_6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117b1f76841_6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9" name="Google Shape;429;g117b1f76841_6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117b1f76841_6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5" name="Google Shape;435;g117b1f76841_6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117b1f76841_5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1" name="Google Shape;441;g117b1f76841_5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117b1f76841_5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7" name="Google Shape;447;g117b1f76841_5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117b1f76841_5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3" name="Google Shape;453;g117b1f76841_5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120953d1be0_16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9" name="Google Shape;459;g120953d1be0_16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11e184438c4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5" name="Google Shape;465;g11e184438c4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117b1f76841_6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1" name="Google Shape;471;g117b1f76841_6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117b1f76841_6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7" name="Google Shape;477;g117b1f76841_6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0" name="Google Shape;290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117b1f76841_6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3" name="Google Shape;483;g117b1f76841_6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117b1f76841_6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9" name="Google Shape;489;g117b1f76841_6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117b1f76841_6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5" name="Google Shape;495;g117b1f76841_6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117b1f76841_6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1" name="Google Shape;501;g117b1f76841_6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d1ffcc5d02_4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7" name="Google Shape;507;gd1ffcc5d02_4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11db691cac3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3" name="Google Shape;513;g11db691cac3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120953d1be0_2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9" name="Google Shape;519;g120953d1be0_2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120953d1be0_2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5" name="Google Shape;525;g120953d1be0_2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120953d1be0_2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1" name="Google Shape;531;g120953d1be0_2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120953d1be0_13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7" name="Google Shape;537;g120953d1be0_13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9" name="Google Shape;299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11e184438c4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" name="Google Shape;543;g11e184438c4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120953d1be0_16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120953d1be0_1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118cbe6281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5" name="Google Shape;555;g118cbe6281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11dee880da3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2" name="Google Shape;562;g11dee880da3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11dee880da3_1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8" name="Google Shape;568;g11dee880da3_1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11d9148ce87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4" name="Google Shape;574;g11d9148ce87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11d9148ce87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0" name="Google Shape;580;g11d9148ce87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11d9148ce87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6" name="Google Shape;586;g11d9148ce87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11d9148ce87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2" name="Google Shape;592;g11d9148ce87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11d9148ce87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8" name="Google Shape;598;g11d9148ce87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168f655dbe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8" name="Google Shape;308;g1168f655dbe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11d9148ce87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4" name="Google Shape;604;g11d9148ce87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120953d1be0_2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0" name="Google Shape;610;g120953d1be0_2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120953d1be0_2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6" name="Google Shape;616;g120953d1be0_2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120953d1be0_2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2" name="Google Shape;622;g120953d1be0_2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11dee880da3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8" name="Google Shape;628;g11dee880da3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11df730ec87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5" name="Google Shape;635;g11df730ec87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g11df730ec87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2" name="Google Shape;642;g11df730ec87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g120953d1be0_2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9" name="Google Shape;649;g120953d1be0_2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120953d1be0_2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6" name="Google Shape;656;g120953d1be0_2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g11dee880da3_1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3" name="Google Shape;663;g11dee880da3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4" name="Google Shape;314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g11dee880da3_1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1" name="Google Shape;671;g11dee880da3_1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g11dee880da3_1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7" name="Google Shape;677;g11dee880da3_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g11f62b834c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4" name="Google Shape;684;g11f62b834c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g12092c5aaaf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2" name="Google Shape;692;g12092c5aaaf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g12092c5aaaf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Google Shape;699;g12092c5aaaf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6" name="Google Shape;706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3" name="Google Shape;323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2" name="Google Shape;332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1" name="Google Shape;341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3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15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15"/>
            <p:cNvGrpSpPr/>
            <p:nvPr/>
          </p:nvGrpSpPr>
          <p:grpSpPr>
            <a:xfrm>
              <a:off x="7343003" y="4453711"/>
              <a:ext cx="316800" cy="688512"/>
              <a:chOff x="7343003" y="4453711"/>
              <a:chExt cx="316800" cy="688512"/>
            </a:xfrm>
          </p:grpSpPr>
          <p:sp>
            <p:nvSpPr>
              <p:cNvPr id="12" name="Google Shape;12;p15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" name="Google Shape;13;p15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" name="Google Shape;14;p15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15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" name="Google Shape;16;p15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" name="Google Shape;17;p15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" name="Google Shape;18;p15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15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" name="Google Shape;20;p15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" name="Google Shape;21;p15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" name="Google Shape;22;p15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3" name="Google Shape;23;p15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15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" name="Google Shape;25;p15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" name="Google Shape;26;p15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" name="Google Shape;27;p15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" name="Google Shape;28;p15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9" name="Google Shape;29;p15"/>
          <p:cNvGrpSpPr/>
          <p:nvPr/>
        </p:nvGrpSpPr>
        <p:grpSpPr>
          <a:xfrm>
            <a:off x="5043503" y="0"/>
            <a:ext cx="3814072" cy="3839101"/>
            <a:chOff x="5043503" y="0"/>
            <a:chExt cx="3814072" cy="3839101"/>
          </a:xfrm>
        </p:grpSpPr>
        <p:sp>
          <p:nvSpPr>
            <p:cNvPr id="30" name="Google Shape;30;p15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8627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31;p15"/>
            <p:cNvSpPr/>
            <p:nvPr/>
          </p:nvSpPr>
          <p:spPr>
            <a:xfrm rot="-9830444">
              <a:off x="6469759" y="3480727"/>
              <a:ext cx="320148" cy="320148"/>
            </a:xfrm>
            <a:prstGeom prst="ellipse">
              <a:avLst/>
            </a:prstGeom>
            <a:solidFill>
              <a:schemeClr val="lt1">
                <a:alpha val="8627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2" name="Google Shape;32;p15"/>
            <p:cNvGrpSpPr/>
            <p:nvPr/>
          </p:nvGrpSpPr>
          <p:grpSpPr>
            <a:xfrm>
              <a:off x="7647815" y="2704283"/>
              <a:ext cx="635220" cy="635219"/>
              <a:chOff x="6725724" y="2701260"/>
              <a:chExt cx="1208101" cy="1208100"/>
            </a:xfrm>
          </p:grpSpPr>
          <p:sp>
            <p:nvSpPr>
              <p:cNvPr id="33" name="Google Shape;33;p15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" name="Google Shape;34;p15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fmla="val 8244818" name="adj1"/>
                  <a:gd fmla="val 16246175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" name="Google Shape;35;p15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6" name="Google Shape;36;p15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8627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7" name="Google Shape;37;p15"/>
            <p:cNvGrpSpPr/>
            <p:nvPr/>
          </p:nvGrpSpPr>
          <p:grpSpPr>
            <a:xfrm>
              <a:off x="7952718" y="179238"/>
              <a:ext cx="873165" cy="873002"/>
              <a:chOff x="7754428" y="208725"/>
              <a:chExt cx="541800" cy="541800"/>
            </a:xfrm>
          </p:grpSpPr>
          <p:sp>
            <p:nvSpPr>
              <p:cNvPr id="38" name="Google Shape;38;p15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" name="Google Shape;39;p15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0" name="Google Shape;40;p15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8627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41;p15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8627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42;p15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fmla="val 8801158" name="adj1"/>
                <a:gd fmla="val 16200000" name="adj2"/>
              </a:avLst>
            </a:prstGeom>
            <a:solidFill>
              <a:schemeClr val="lt1">
                <a:alpha val="8627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43;p15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44;p15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fmla="val 12554101" name="adj1"/>
                <a:gd fmla="val 16200000" name="adj2"/>
              </a:avLst>
            </a:prstGeom>
            <a:solidFill>
              <a:schemeClr val="lt1">
                <a:alpha val="8627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45;p15"/>
            <p:cNvSpPr/>
            <p:nvPr/>
          </p:nvSpPr>
          <p:spPr>
            <a:xfrm rot="-9830444">
              <a:off x="6469759" y="3480726"/>
              <a:ext cx="320148" cy="320148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8627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" name="Google Shape;46;p15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15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1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24"/>
          <p:cNvGrpSpPr/>
          <p:nvPr/>
        </p:nvGrpSpPr>
        <p:grpSpPr>
          <a:xfrm>
            <a:off x="49" y="4099200"/>
            <a:ext cx="9144039" cy="1044300"/>
            <a:chOff x="49" y="4099200"/>
            <a:chExt cx="9144039" cy="1044300"/>
          </a:xfrm>
        </p:grpSpPr>
        <p:grpSp>
          <p:nvGrpSpPr>
            <p:cNvPr id="143" name="Google Shape;143;p24"/>
            <p:cNvGrpSpPr/>
            <p:nvPr/>
          </p:nvGrpSpPr>
          <p:grpSpPr>
            <a:xfrm>
              <a:off x="49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24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" name="Google Shape;145;p24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6" name="Google Shape;146;p24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" name="Google Shape;147;p24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8" name="Google Shape;148;p24"/>
            <p:cNvGrpSpPr/>
            <p:nvPr/>
          </p:nvGrpSpPr>
          <p:grpSpPr>
            <a:xfrm>
              <a:off x="371403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24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" name="Google Shape;150;p24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" name="Google Shape;151;p24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" name="Google Shape;152;p24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" name="Google Shape;153;p24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4" name="Google Shape;154;p24"/>
            <p:cNvGrpSpPr/>
            <p:nvPr/>
          </p:nvGrpSpPr>
          <p:grpSpPr>
            <a:xfrm>
              <a:off x="742758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24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" name="Google Shape;156;p24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" name="Google Shape;157;p24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" name="Google Shape;158;p24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9" name="Google Shape;159;p24"/>
            <p:cNvGrpSpPr/>
            <p:nvPr/>
          </p:nvGrpSpPr>
          <p:grpSpPr>
            <a:xfrm>
              <a:off x="1114112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24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" name="Google Shape;161;p24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" name="Google Shape;162;p24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3" name="Google Shape;163;p24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24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" name="Google Shape;165;p24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" name="Google Shape;166;p24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" name="Google Shape;167;p24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" name="Google Shape;168;p24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9" name="Google Shape;169;p24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24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1" name="Google Shape;171;p24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" name="Google Shape;172;p24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3" name="Google Shape;173;p24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4" name="Google Shape;174;p24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24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6" name="Google Shape;176;p24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7" name="Google Shape;177;p24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8" name="Google Shape;178;p24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24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" name="Google Shape;180;p24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" name="Google Shape;181;p24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2" name="Google Shape;182;p24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3" name="Google Shape;183;p24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4" name="Google Shape;184;p24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24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6" name="Google Shape;186;p24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7" name="Google Shape;187;p24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8" name="Google Shape;188;p24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9" name="Google Shape;189;p24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24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1" name="Google Shape;191;p24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2" name="Google Shape;192;p24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3" name="Google Shape;193;p24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94" name="Google Shape;194;p24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24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6" name="Google Shape;196;p24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7" name="Google Shape;197;p24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98" name="Google Shape;198;p24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24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0" name="Google Shape;200;p24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1" name="Google Shape;201;p24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2" name="Google Shape;202;p24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03" name="Google Shape;203;p24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24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5" name="Google Shape;205;p24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6" name="Google Shape;206;p24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7" name="Google Shape;207;p24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08" name="Google Shape;208;p24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24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0" name="Google Shape;210;p24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1" name="Google Shape;211;p24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2" name="Google Shape;212;p24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3" name="Google Shape;213;p24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14" name="Google Shape;214;p24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24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6" name="Google Shape;216;p24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7" name="Google Shape;217;p24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8" name="Google Shape;218;p24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19" name="Google Shape;219;p24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24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1" name="Google Shape;221;p24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2" name="Google Shape;222;p24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23" name="Google Shape;223;p24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24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5" name="Google Shape;225;p24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6" name="Google Shape;226;p24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7" name="Google Shape;227;p24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28" name="Google Shape;228;p24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24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0" name="Google Shape;230;p24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1" name="Google Shape;231;p24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2" name="Google Shape;232;p24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3" name="Google Shape;233;p24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34" name="Google Shape;234;p24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24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6" name="Google Shape;236;p24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7" name="Google Shape;237;p24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8" name="Google Shape;238;p24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39" name="Google Shape;239;p24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24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1" name="Google Shape;241;p24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2" name="Google Shape;242;p24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43" name="Google Shape;243;p24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24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5" name="Google Shape;245;p24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6" name="Google Shape;246;p24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7" name="Google Shape;247;p24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8" name="Google Shape;248;p24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49" name="Google Shape;249;p24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24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1" name="Google Shape;251;p24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2" name="Google Shape;252;p24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3" name="Google Shape;253;p24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54" name="Google Shape;254;p24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24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6" name="Google Shape;256;p24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7" name="Google Shape;257;p24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8" name="Google Shape;258;p24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59" name="Google Shape;259;p24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24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1" name="Google Shape;261;p24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2" name="Google Shape;262;p24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63" name="Google Shape;263;p24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24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5" name="Google Shape;265;p24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6" name="Google Shape;266;p24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7" name="Google Shape;267;p24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68" name="Google Shape;268;p24"/>
          <p:cNvSpPr txBox="1"/>
          <p:nvPr>
            <p:ph hasCustomPrompt="1"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24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0" name="Google Shape;270;p2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1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51" name="Google Shape;51;p1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1764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52;p1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1764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3" name="Google Shape;53;p1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4" name="Google Shape;54;p16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1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17"/>
          <p:cNvGrpSpPr/>
          <p:nvPr/>
        </p:nvGrpSpPr>
        <p:grpSpPr>
          <a:xfrm>
            <a:off x="146769" y="3406"/>
            <a:ext cx="1233214" cy="1384535"/>
            <a:chOff x="146769" y="3406"/>
            <a:chExt cx="1233214" cy="1384535"/>
          </a:xfrm>
        </p:grpSpPr>
        <p:grpSp>
          <p:nvGrpSpPr>
            <p:cNvPr id="58" name="Google Shape;58;p17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9" name="Google Shape;59;p17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" name="Google Shape;60;p17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1" name="Google Shape;61;p17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62" name="Google Shape;62;p17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" name="Google Shape;63;p17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" name="Google Shape;64;p17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5" name="Google Shape;65;p17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66" name="Google Shape;66;p17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" name="Google Shape;67;p17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" name="Google Shape;68;p17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" name="Google Shape;69;p17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70" name="Google Shape;70;p17"/>
          <p:cNvGrpSpPr/>
          <p:nvPr/>
        </p:nvGrpSpPr>
        <p:grpSpPr>
          <a:xfrm>
            <a:off x="6775084" y="2904008"/>
            <a:ext cx="2186147" cy="2239500"/>
            <a:chOff x="6775084" y="2904008"/>
            <a:chExt cx="2186147" cy="2239500"/>
          </a:xfrm>
        </p:grpSpPr>
        <p:grpSp>
          <p:nvGrpSpPr>
            <p:cNvPr id="71" name="Google Shape;71;p17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72" name="Google Shape;72;p17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" name="Google Shape;73;p17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4" name="Google Shape;74;p17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75" name="Google Shape;75;p17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" name="Google Shape;76;p17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" name="Google Shape;77;p17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8" name="Google Shape;78;p17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9" name="Google Shape;79;p17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" name="Google Shape;80;p17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" name="Google Shape;81;p17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" name="Google Shape;82;p17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3" name="Google Shape;83;p17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84" name="Google Shape;84;p17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" name="Google Shape;85;p17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" name="Google Shape;86;p17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" name="Google Shape;87;p17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" name="Google Shape;88;p17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89" name="Google Shape;89;p17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1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18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18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1764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94;p18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1764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5" name="Google Shape;95;p1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6" name="Google Shape;96;p18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7" name="Google Shape;97;p18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1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1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1764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1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1764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3" name="Google Shape;103;p19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4" name="Google Shape;104;p1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20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2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1764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2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1764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9" name="Google Shape;109;p20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0" name="Google Shape;110;p20"/>
          <p:cNvSpPr txBox="1"/>
          <p:nvPr>
            <p:ph idx="1" type="body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1" name="Google Shape;111;p2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21"/>
          <p:cNvGrpSpPr/>
          <p:nvPr/>
        </p:nvGrpSpPr>
        <p:grpSpPr>
          <a:xfrm>
            <a:off x="6866714" y="1307"/>
            <a:ext cx="2267451" cy="2601689"/>
            <a:chOff x="6790514" y="1307"/>
            <a:chExt cx="2267451" cy="2601689"/>
          </a:xfrm>
        </p:grpSpPr>
        <p:grpSp>
          <p:nvGrpSpPr>
            <p:cNvPr id="114" name="Google Shape;114;p21"/>
            <p:cNvGrpSpPr/>
            <p:nvPr/>
          </p:nvGrpSpPr>
          <p:grpSpPr>
            <a:xfrm>
              <a:off x="7067607" y="1307"/>
              <a:ext cx="1990358" cy="1990303"/>
              <a:chOff x="7067607" y="1307"/>
              <a:chExt cx="1990358" cy="1990303"/>
            </a:xfrm>
          </p:grpSpPr>
          <p:sp>
            <p:nvSpPr>
              <p:cNvPr id="115" name="Google Shape;115;p21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" name="Google Shape;116;p21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" name="Google Shape;117;p21"/>
              <p:cNvSpPr/>
              <p:nvPr/>
            </p:nvSpPr>
            <p:spPr>
              <a:xfrm rot="-8649154">
                <a:off x="7349962" y="283757"/>
                <a:ext cx="1425647" cy="1425404"/>
              </a:xfrm>
              <a:prstGeom prst="ellipse">
                <a:avLst/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8" name="Google Shape;118;p21"/>
            <p:cNvGrpSpPr/>
            <p:nvPr/>
          </p:nvGrpSpPr>
          <p:grpSpPr>
            <a:xfrm>
              <a:off x="8207126" y="1807997"/>
              <a:ext cx="795000" cy="795000"/>
              <a:chOff x="8207126" y="1807997"/>
              <a:chExt cx="795000" cy="795000"/>
            </a:xfrm>
          </p:grpSpPr>
          <p:sp>
            <p:nvSpPr>
              <p:cNvPr id="119" name="Google Shape;119;p21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" name="Google Shape;120;p21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" name="Google Shape;121;p21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2" name="Google Shape;122;p21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21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" name="Google Shape;124;p21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25" name="Google Shape;125;p21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2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22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22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1764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30;p22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1764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1" name="Google Shape;131;p22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2" name="Google Shape;132;p22"/>
          <p:cNvSpPr txBox="1"/>
          <p:nvPr>
            <p:ph idx="1" type="subTitle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3" name="Google Shape;133;p22"/>
          <p:cNvSpPr txBox="1"/>
          <p:nvPr>
            <p:ph idx="2" type="body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2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23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23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1764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38;p23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1764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9" name="Google Shape;139;p23"/>
          <p:cNvSpPr txBox="1"/>
          <p:nvPr>
            <p:ph idx="1" type="body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40" name="Google Shape;140;p2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ment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i="0" sz="2800" u="none" cap="none" strike="noStrik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i="0" sz="2800" u="none" cap="none" strike="noStrik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i="0" sz="2800" u="none" cap="none" strike="noStrik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i="0" sz="2800" u="none" cap="none" strike="noStrik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i="0" sz="2800" u="none" cap="none" strike="noStrik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i="0" sz="2800" u="none" cap="none" strike="noStrik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i="0" sz="2800" u="none" cap="none" strike="noStrik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i="0" sz="2800" u="none" cap="none" strike="noStrik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i="0" sz="2800" u="none" cap="none" strike="noStrik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7" name="Google Shape;7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b="0" i="0" sz="13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984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b="0" i="0" sz="11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29845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b="0" i="0" sz="11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b="0" i="0" sz="11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b="0" i="0" sz="11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b="0" i="0" sz="11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b="0" i="0" sz="11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b="0" i="0" sz="11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b="0" i="0" sz="11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Google Shape;8;p1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lucid.app/lucidchart/a07317ac-2c9b-4923-9b97-89a242eaf052/edit?invitationId=inv_3e6aa80e-7cdf-44c3-a402-4ee53cd70186" TargetMode="External"/><Relationship Id="rId4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lucid.app/lucidchart/a07317ac-2c9b-4923-9b97-89a242eaf052/edit?invitationId=inv_3e6aa80e-7cdf-44c3-a402-4ee53cd70186" TargetMode="External"/><Relationship Id="rId4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www.canva.com/design/DAE5IEVzDQE/u1ceYi_xx74R1QJHzJz3Cw/view?utm_content=DAE5IEVzDQE&amp;utm_campaign=designshare&amp;utm_medium=link&amp;utm_source=sharebutton" TargetMode="External"/><Relationship Id="rId4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7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5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3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6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3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4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6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9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24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2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27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32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20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25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31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18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28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21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29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3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33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Relationship Id="rId3" Type="http://schemas.openxmlformats.org/officeDocument/2006/relationships/hyperlink" Target="https://2019761.000webhostapp.com/carfox2.0" TargetMode="External"/><Relationship Id="rId4" Type="http://schemas.openxmlformats.org/officeDocument/2006/relationships/image" Target="../media/image34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Relationship Id="rId3" Type="http://schemas.openxmlformats.org/officeDocument/2006/relationships/hyperlink" Target="https://lucid.app/lucidchart/95206aaf-e5b7-4d0c-aaf7-563a30781c6f/edit?invitationId=inv_e4c6e768-6157-4219-a62e-f71d68f28bae" TargetMode="External"/><Relationship Id="rId4" Type="http://schemas.openxmlformats.org/officeDocument/2006/relationships/image" Target="../media/image36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37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35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Relationship Id="rId3" Type="http://schemas.openxmlformats.org/officeDocument/2006/relationships/hyperlink" Target="http://oferta.senasofiaplus.edu.co/sofia-oferta/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5"/>
          <p:cNvSpPr txBox="1"/>
          <p:nvPr>
            <p:ph type="ctrTitle"/>
          </p:nvPr>
        </p:nvSpPr>
        <p:spPr>
          <a:xfrm>
            <a:off x="658300" y="1240888"/>
            <a:ext cx="4255500" cy="187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s" sz="1200">
                <a:latin typeface="Times New Roman"/>
                <a:ea typeface="Times New Roman"/>
                <a:cs typeface="Times New Roman"/>
                <a:sym typeface="Times New Roman"/>
              </a:rPr>
              <a:t>CARFOX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t/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8" name="Google Shape;278;p5"/>
          <p:cNvSpPr txBox="1"/>
          <p:nvPr>
            <p:ph idx="1" type="subTitle"/>
          </p:nvPr>
        </p:nvSpPr>
        <p:spPr>
          <a:xfrm>
            <a:off x="658300" y="2665750"/>
            <a:ext cx="4255500" cy="12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s" sz="1200">
                <a:latin typeface="Times New Roman"/>
                <a:ea typeface="Times New Roman"/>
                <a:cs typeface="Times New Roman"/>
                <a:sym typeface="Times New Roman"/>
              </a:rPr>
              <a:t>Laura Valentina Mosquera Rodriguez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s" sz="1200">
                <a:latin typeface="Times New Roman"/>
                <a:ea typeface="Times New Roman"/>
                <a:cs typeface="Times New Roman"/>
                <a:sym typeface="Times New Roman"/>
              </a:rPr>
              <a:t>Ana Sofia Aldana Diaz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s" sz="1200">
                <a:latin typeface="Times New Roman"/>
                <a:ea typeface="Times New Roman"/>
                <a:cs typeface="Times New Roman"/>
                <a:sym typeface="Times New Roman"/>
              </a:rPr>
              <a:t>Mariana Leon Niño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s" sz="1200">
                <a:latin typeface="Times New Roman"/>
                <a:ea typeface="Times New Roman"/>
                <a:cs typeface="Times New Roman"/>
                <a:sym typeface="Times New Roman"/>
              </a:rPr>
              <a:t>Leonardo Gutierrez Martinez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s" sz="1200">
                <a:latin typeface="Times New Roman"/>
                <a:ea typeface="Times New Roman"/>
                <a:cs typeface="Times New Roman"/>
                <a:sym typeface="Times New Roman"/>
              </a:rPr>
              <a:t>Juan David Melo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79" name="Google Shape;279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09675" y="834850"/>
            <a:ext cx="1924200" cy="21015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11850e2f4bb_0_11"/>
          <p:cNvSpPr txBox="1"/>
          <p:nvPr>
            <p:ph type="title"/>
          </p:nvPr>
        </p:nvSpPr>
        <p:spPr>
          <a:xfrm>
            <a:off x="1239050" y="58712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Técnicas e instrumentos de recolección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Contextualización </a:t>
            </a:r>
            <a:r>
              <a:rPr lang="es"/>
              <a:t> </a:t>
            </a:r>
            <a:endParaRPr/>
          </a:p>
        </p:txBody>
      </p:sp>
      <p:sp>
        <p:nvSpPr>
          <p:cNvPr id="358" name="Google Shape;358;g11850e2f4bb_0_11"/>
          <p:cNvSpPr txBox="1"/>
          <p:nvPr>
            <p:ph idx="1" type="body"/>
          </p:nvPr>
        </p:nvSpPr>
        <p:spPr>
          <a:xfrm>
            <a:off x="1065075" y="1586425"/>
            <a:ext cx="4546200" cy="17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5"/>
              <a:buNone/>
            </a:pPr>
            <a:r>
              <a:rPr lang="es" sz="8294">
                <a:latin typeface="Times New Roman"/>
                <a:ea typeface="Times New Roman"/>
                <a:cs typeface="Times New Roman"/>
                <a:sym typeface="Times New Roman"/>
              </a:rPr>
              <a:t>Un aspecto fundamental en el proceso de una investigación es la obtención de información partiendo de esta base depende la confiabilidad y validez del estudio, adquisición de información confiable y válida, requiere cuidado y dedicación, de esta recolección implantada dependerá el sistema que se quiere brindar.</a:t>
            </a:r>
            <a:r>
              <a:rPr lang="es" sz="8294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(Galvis, 2014)</a:t>
            </a:r>
            <a:endParaRPr sz="8294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59" name="Google Shape;359;g11850e2f4bb_0_11"/>
          <p:cNvSpPr txBox="1"/>
          <p:nvPr/>
        </p:nvSpPr>
        <p:spPr>
          <a:xfrm>
            <a:off x="6283750" y="1586425"/>
            <a:ext cx="7138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s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Figura 8</a:t>
            </a:r>
            <a:endParaRPr b="1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1" lang="es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Encuesta</a:t>
            </a:r>
            <a:endParaRPr b="0" i="1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60" name="Google Shape;360;g11850e2f4bb_0_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31625" y="2383700"/>
            <a:ext cx="2211676" cy="1486250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g11850e2f4bb_0_11"/>
          <p:cNvSpPr txBox="1"/>
          <p:nvPr/>
        </p:nvSpPr>
        <p:spPr>
          <a:xfrm>
            <a:off x="6172200" y="4113125"/>
            <a:ext cx="7138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Nota.Instrumento encuesta.</a:t>
            </a:r>
            <a:r>
              <a:rPr b="0" i="0" lang="es" sz="11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Moreno(2018).</a:t>
            </a:r>
            <a:endParaRPr b="0" i="1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117b1f76841_0_0"/>
          <p:cNvSpPr txBox="1"/>
          <p:nvPr>
            <p:ph type="title"/>
          </p:nvPr>
        </p:nvSpPr>
        <p:spPr>
          <a:xfrm>
            <a:off x="1239050" y="58712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Técnicas e instrumentos de recolección</a:t>
            </a:r>
            <a:r>
              <a:rPr lang="es"/>
              <a:t> </a:t>
            </a:r>
            <a:endParaRPr/>
          </a:p>
        </p:txBody>
      </p:sp>
      <p:sp>
        <p:nvSpPr>
          <p:cNvPr id="367" name="Google Shape;367;g117b1f76841_0_0"/>
          <p:cNvSpPr txBox="1"/>
          <p:nvPr>
            <p:ph idx="1" type="body"/>
          </p:nvPr>
        </p:nvSpPr>
        <p:spPr>
          <a:xfrm>
            <a:off x="1239050" y="1444725"/>
            <a:ext cx="4546200" cy="33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85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999"/>
              <a:buNone/>
            </a:pPr>
            <a:r>
              <a:rPr lang="es" sz="2000">
                <a:latin typeface="Times New Roman"/>
                <a:ea typeface="Times New Roman"/>
                <a:cs typeface="Times New Roman"/>
                <a:sym typeface="Times New Roman"/>
              </a:rPr>
              <a:t>Definimos la técnica de entrevista, esta se basa en un diálogo cara a cara entre el entrevistador acerca de un tema previamente determinado.  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999"/>
              <a:buNone/>
            </a:pPr>
            <a:r>
              <a:rPr lang="es" sz="2000">
                <a:latin typeface="Times New Roman"/>
                <a:ea typeface="Times New Roman"/>
                <a:cs typeface="Times New Roman"/>
                <a:sym typeface="Times New Roman"/>
              </a:rPr>
              <a:t>Los roles a los cuales le realizamos este levantamiento de información son: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Times New Roman"/>
              <a:buChar char="●"/>
            </a:pPr>
            <a:r>
              <a:rPr lang="es" sz="2000">
                <a:latin typeface="Times New Roman"/>
                <a:ea typeface="Times New Roman"/>
                <a:cs typeface="Times New Roman"/>
                <a:sym typeface="Times New Roman"/>
              </a:rPr>
              <a:t>Administrador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999"/>
              <a:buNone/>
            </a:pPr>
            <a:r>
              <a:rPr lang="es" sz="2000">
                <a:latin typeface="Times New Roman"/>
                <a:ea typeface="Times New Roman"/>
                <a:cs typeface="Times New Roman"/>
                <a:sym typeface="Times New Roman"/>
              </a:rPr>
              <a:t>El instrumento que utilizamos fue el cuestionario el cual nos permite obtener la información de una manera clara y concisa a través de una forma impresa que incluye una serie de preguntas.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t/>
            </a:r>
            <a:endParaRPr/>
          </a:p>
        </p:txBody>
      </p:sp>
      <p:sp>
        <p:nvSpPr>
          <p:cNvPr id="368" name="Google Shape;368;g117b1f76841_0_0"/>
          <p:cNvSpPr txBox="1"/>
          <p:nvPr/>
        </p:nvSpPr>
        <p:spPr>
          <a:xfrm>
            <a:off x="6283750" y="1586425"/>
            <a:ext cx="7138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s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Figura 9</a:t>
            </a:r>
            <a:endParaRPr b="1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1" lang="es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Encuesta</a:t>
            </a:r>
            <a:endParaRPr b="0" i="1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69" name="Google Shape;369;g117b1f76841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31625" y="2383700"/>
            <a:ext cx="2211676" cy="1486250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g117b1f76841_0_0"/>
          <p:cNvSpPr txBox="1"/>
          <p:nvPr/>
        </p:nvSpPr>
        <p:spPr>
          <a:xfrm>
            <a:off x="6172200" y="4113125"/>
            <a:ext cx="7138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Nota.Instrumento encuesta.</a:t>
            </a:r>
            <a:r>
              <a:rPr b="0" i="0" lang="es" sz="11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Moreno(2018).</a:t>
            </a:r>
            <a:endParaRPr b="0" i="1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117b1f76841_0_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Técnicas e instrumentos de recolección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 sz="1300">
                <a:latin typeface="Times New Roman"/>
                <a:ea typeface="Times New Roman"/>
                <a:cs typeface="Times New Roman"/>
                <a:sym typeface="Times New Roman"/>
              </a:rPr>
              <a:t>Rol Administrador  </a:t>
            </a:r>
            <a:endParaRPr sz="13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76" name="Google Shape;376;g117b1f76841_0_6"/>
          <p:cNvSpPr txBox="1"/>
          <p:nvPr>
            <p:ph idx="1" type="body"/>
          </p:nvPr>
        </p:nvSpPr>
        <p:spPr>
          <a:xfrm>
            <a:off x="1093075" y="1866125"/>
            <a:ext cx="6492000" cy="20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AutoNum type="arabicPeriod"/>
            </a:pPr>
            <a:r>
              <a:rPr lang="es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¿Qué ingresos tiene la empresa?</a:t>
            </a:r>
            <a:endParaRPr sz="1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AutoNum type="arabicPeriod"/>
            </a:pPr>
            <a:r>
              <a:rPr lang="es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¿Cuantos carros reciben semanalmente?</a:t>
            </a:r>
            <a:endParaRPr sz="1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AutoNum type="arabicPeriod"/>
            </a:pPr>
            <a:r>
              <a:rPr lang="es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¿La empresa maneja algún sistema de control en los productos que se ingresan?</a:t>
            </a:r>
            <a:endParaRPr sz="1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AutoNum type="arabicPeriod"/>
            </a:pPr>
            <a:r>
              <a:rPr lang="es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¿Selecciona los productos encargados?</a:t>
            </a:r>
            <a:endParaRPr sz="1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AutoNum type="arabicPeriod"/>
            </a:pPr>
            <a:r>
              <a:rPr lang="es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¿Cuántos proveedores tiene para la compra de repuestos?</a:t>
            </a:r>
            <a:endParaRPr sz="1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1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11850e2f4bb_0_6"/>
          <p:cNvSpPr txBox="1"/>
          <p:nvPr>
            <p:ph type="title"/>
          </p:nvPr>
        </p:nvSpPr>
        <p:spPr>
          <a:xfrm>
            <a:off x="1303800" y="325900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>
                <a:solidFill>
                  <a:srgbClr val="3C40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BPMN situación actual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82" name="Google Shape;382;g11850e2f4bb_0_6"/>
          <p:cNvSpPr txBox="1"/>
          <p:nvPr/>
        </p:nvSpPr>
        <p:spPr>
          <a:xfrm>
            <a:off x="1784750" y="4238725"/>
            <a:ext cx="7138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s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Link:</a:t>
            </a:r>
            <a:r>
              <a:rPr i="1" lang="es" sz="1400" u="sng" cap="none" strike="noStrike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/>
              </a:rPr>
              <a:t>https://lucid.app/lucidchart/a07317ac-2c9b-4923-9b97-89a242eaf052/edit?invitationId=inv_3e6aa80e-7cdf-44c3-a402-4ee53cd70186</a:t>
            </a:r>
            <a:r>
              <a:rPr i="1" lang="es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hoja 3</a:t>
            </a:r>
            <a:endParaRPr i="1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83" name="Google Shape;383;g11850e2f4bb_0_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03800" y="825800"/>
            <a:ext cx="7030500" cy="3412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118cbe6281f_5_1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>
                <a:solidFill>
                  <a:srgbClr val="3C40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BPMN propuesta del sistema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89" name="Google Shape;389;g118cbe6281f_5_1"/>
          <p:cNvSpPr txBox="1"/>
          <p:nvPr/>
        </p:nvSpPr>
        <p:spPr>
          <a:xfrm>
            <a:off x="736200" y="3931725"/>
            <a:ext cx="7138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s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Link:</a:t>
            </a:r>
            <a:r>
              <a:rPr i="1" lang="es" sz="1400" u="sng" cap="none" strike="noStrike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/>
              </a:rPr>
              <a:t>https://lucid.app/lucidchart/a07317ac-2c9b-4923-9b97-89a242eaf052/edit?invitationId=inv_3e6aa80e-7cdf-44c3-a402-4ee53cd70186</a:t>
            </a:r>
            <a:r>
              <a:rPr i="1" lang="es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s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hoja 4</a:t>
            </a:r>
            <a:endParaRPr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90" name="Google Shape;390;g118cbe6281f_5_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31275" y="1371076"/>
            <a:ext cx="5948651" cy="2401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120953d1be0_2_20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>
                <a:solidFill>
                  <a:srgbClr val="3C40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Contextualización</a:t>
            </a:r>
            <a:r>
              <a:rPr lang="es">
                <a:solidFill>
                  <a:srgbClr val="3C40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Requisitos de software</a:t>
            </a:r>
            <a:r>
              <a:rPr lang="es">
                <a:solidFill>
                  <a:srgbClr val="3C40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96" name="Google Shape;396;g120953d1be0_2_20"/>
          <p:cNvSpPr txBox="1"/>
          <p:nvPr/>
        </p:nvSpPr>
        <p:spPr>
          <a:xfrm>
            <a:off x="1303800" y="1652000"/>
            <a:ext cx="67485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226695" rtl="0" algn="just">
              <a:spcBef>
                <a:spcPts val="140"/>
              </a:spcBef>
              <a:spcAft>
                <a:spcPts val="140"/>
              </a:spcAft>
              <a:buNone/>
            </a:pPr>
            <a:r>
              <a:rPr lang="es" sz="2000">
                <a:latin typeface="Times New Roman"/>
                <a:ea typeface="Times New Roman"/>
                <a:cs typeface="Times New Roman"/>
                <a:sym typeface="Times New Roman"/>
              </a:rPr>
              <a:t>A </a:t>
            </a:r>
            <a:r>
              <a:rPr lang="es" sz="2000">
                <a:latin typeface="Times New Roman"/>
                <a:ea typeface="Times New Roman"/>
                <a:cs typeface="Times New Roman"/>
                <a:sym typeface="Times New Roman"/>
              </a:rPr>
              <a:t>continuación</a:t>
            </a:r>
            <a:r>
              <a:rPr lang="es" sz="2000">
                <a:latin typeface="Times New Roman"/>
                <a:ea typeface="Times New Roman"/>
                <a:cs typeface="Times New Roman"/>
                <a:sym typeface="Times New Roman"/>
              </a:rPr>
              <a:t> se evidenciara la especificación de Requisitos Software (ERS) para el Sistema de información para la gestión de inventario con el fin de obtener una mejor organización entre el administrador y el  </a:t>
            </a:r>
            <a:r>
              <a:rPr lang="es" sz="2000">
                <a:latin typeface="Times New Roman"/>
                <a:ea typeface="Times New Roman"/>
                <a:cs typeface="Times New Roman"/>
                <a:sym typeface="Times New Roman"/>
              </a:rPr>
              <a:t>mecánico</a:t>
            </a:r>
            <a:r>
              <a:rPr lang="es" sz="2000">
                <a:latin typeface="Times New Roman"/>
                <a:ea typeface="Times New Roman"/>
                <a:cs typeface="Times New Roman"/>
                <a:sym typeface="Times New Roman"/>
              </a:rPr>
              <a:t>. 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117b1f76841_6_5"/>
          <p:cNvSpPr txBox="1"/>
          <p:nvPr>
            <p:ph type="title"/>
          </p:nvPr>
        </p:nvSpPr>
        <p:spPr>
          <a:xfrm>
            <a:off x="1221925" y="429450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Requerimientos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Funcionales.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402" name="Google Shape;402;g117b1f76841_6_5"/>
          <p:cNvGraphicFramePr/>
          <p:nvPr/>
        </p:nvGraphicFramePr>
        <p:xfrm>
          <a:off x="1117675" y="1428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{52D4E25E-9099-44C4-9C67-C735765ED9B9}</a:tableStyleId>
              </a:tblPr>
              <a:tblGrid>
                <a:gridCol w="1450225"/>
                <a:gridCol w="5788775"/>
              </a:tblGrid>
              <a:tr h="381000">
                <a:tc>
                  <a:txBody>
                    <a:bodyPr/>
                    <a:lstStyle/>
                    <a:p>
                      <a:pPr indent="0" lvl="0" marL="0" marR="192735" rtl="0" algn="l">
                        <a:lnSpc>
                          <a:spcPct val="9579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Identificación  del 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3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requerimiento: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RF0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Nombre del 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requerimiento: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Registro 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Características: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222454" rtl="0" algn="l">
                        <a:lnSpc>
                          <a:spcPct val="9579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El Administrador y el 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mecánico</a:t>
                      </a: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deberán ingresar su id 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nombre, 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teléfono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, correo, contraseña y 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verificación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para ingresar al sistema de información.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Descripción del  requerimiento:</a:t>
                      </a:r>
                      <a:endParaRPr b="1" sz="1200" u="none" cap="none" strike="noStrike">
                        <a:highlight>
                          <a:srgbClr val="EDEDED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El sistema permitirá que el 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mecánico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haga un registro con aprobación del administrador 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22199" rtl="0" algn="l">
                        <a:lnSpc>
                          <a:spcPct val="9579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Requerimientos  no funcionales: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Prioridad de 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requerimiento: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Alta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117b1f76841_5_0"/>
          <p:cNvSpPr txBox="1"/>
          <p:nvPr>
            <p:ph type="title"/>
          </p:nvPr>
        </p:nvSpPr>
        <p:spPr>
          <a:xfrm>
            <a:off x="1221925" y="429450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Requerimientos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Funcionales.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408" name="Google Shape;408;g117b1f76841_5_0"/>
          <p:cNvGraphicFramePr/>
          <p:nvPr/>
        </p:nvGraphicFramePr>
        <p:xfrm>
          <a:off x="1117675" y="1428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{52D4E25E-9099-44C4-9C67-C735765ED9B9}</a:tableStyleId>
              </a:tblPr>
              <a:tblGrid>
                <a:gridCol w="1450225"/>
                <a:gridCol w="5788775"/>
              </a:tblGrid>
              <a:tr h="381000">
                <a:tc>
                  <a:txBody>
                    <a:bodyPr/>
                    <a:lstStyle/>
                    <a:p>
                      <a:pPr indent="0" lvl="0" marL="0" marR="192735" rtl="0" algn="l">
                        <a:lnSpc>
                          <a:spcPct val="9579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Identificación  del 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3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requerimiento: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RF0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Nombre del 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requerimiento: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Iniciar 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sesión</a:t>
                      </a: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Características: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222454" rtl="0" algn="l">
                        <a:lnSpc>
                          <a:spcPct val="9579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El sistema permitirá identificar la cuenta del administrador y 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mecánico</a:t>
                      </a: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.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Descripción del  requerimiento:</a:t>
                      </a:r>
                      <a:endParaRPr b="1" sz="1200" u="none" cap="none" strike="noStrike">
                        <a:highlight>
                          <a:srgbClr val="EDEDED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222454" rtl="0" algn="l">
                        <a:lnSpc>
                          <a:spcPct val="9579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El administrador y el 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mecánico</a:t>
                      </a: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deberá ingresar su 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usuario </a:t>
                      </a: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y password para ingresar al sistema de información.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22199" rtl="0" algn="l">
                        <a:lnSpc>
                          <a:spcPct val="9579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Requerimientos  no funcionales: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Prioridad de 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requerimiento: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Alta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120953d1be0_2_27"/>
          <p:cNvSpPr txBox="1"/>
          <p:nvPr>
            <p:ph type="title"/>
          </p:nvPr>
        </p:nvSpPr>
        <p:spPr>
          <a:xfrm>
            <a:off x="1221925" y="429450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Requerimientos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Funcionales.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414" name="Google Shape;414;g120953d1be0_2_27"/>
          <p:cNvGraphicFramePr/>
          <p:nvPr/>
        </p:nvGraphicFramePr>
        <p:xfrm>
          <a:off x="1117675" y="1428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{52D4E25E-9099-44C4-9C67-C735765ED9B9}</a:tableStyleId>
              </a:tblPr>
              <a:tblGrid>
                <a:gridCol w="1450225"/>
                <a:gridCol w="5788775"/>
              </a:tblGrid>
              <a:tr h="381000">
                <a:tc>
                  <a:txBody>
                    <a:bodyPr/>
                    <a:lstStyle/>
                    <a:p>
                      <a:pPr indent="0" lvl="0" marL="0" marR="192735" rtl="0" algn="l">
                        <a:lnSpc>
                          <a:spcPct val="9579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Identificación  del 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3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requerimiento: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RF0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Nombre del 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requerimiento: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Verificación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de datos 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Características: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222454" rtl="0" algn="l">
                        <a:lnSpc>
                          <a:spcPct val="9579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El sistema permitirá identificar la cuenta del administrador y el 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mecánico para generar una 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verificación</a:t>
                      </a: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.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576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Descripción del  requerimiento:</a:t>
                      </a:r>
                      <a:endParaRPr b="1" sz="1200" u="none" cap="none" strike="noStrike">
                        <a:highlight>
                          <a:srgbClr val="EDEDED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222454" rtl="0" algn="l">
                        <a:lnSpc>
                          <a:spcPct val="9579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El administrador y el 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mecánico</a:t>
                      </a: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deberán ingresar su 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usuario </a:t>
                      </a: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y password para ingresar al sistema de información. El cual 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permitirá verificar por medio de las bases de datos los datos de los usuarios, para permitir o negar el acceso al sistema.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22199" rtl="0" algn="l">
                        <a:lnSpc>
                          <a:spcPct val="9579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Requerimientos  no funcionales: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Prioridad de 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requerimiento: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Alta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120953d1be0_13_10"/>
          <p:cNvSpPr txBox="1"/>
          <p:nvPr>
            <p:ph type="title"/>
          </p:nvPr>
        </p:nvSpPr>
        <p:spPr>
          <a:xfrm>
            <a:off x="1221925" y="429450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Requerimientos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Funcionales.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420" name="Google Shape;420;g120953d1be0_13_10"/>
          <p:cNvGraphicFramePr/>
          <p:nvPr/>
        </p:nvGraphicFramePr>
        <p:xfrm>
          <a:off x="1117675" y="1428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{52D4E25E-9099-44C4-9C67-C735765ED9B9}</a:tableStyleId>
              </a:tblPr>
              <a:tblGrid>
                <a:gridCol w="1450225"/>
                <a:gridCol w="5788775"/>
              </a:tblGrid>
              <a:tr h="381000">
                <a:tc>
                  <a:txBody>
                    <a:bodyPr/>
                    <a:lstStyle/>
                    <a:p>
                      <a:pPr indent="0" lvl="0" marL="0" marR="192735" rtl="0" algn="l">
                        <a:lnSpc>
                          <a:spcPct val="9579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Identificación  del 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3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requerimiento: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RF0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Nombre del 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requerimiento: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Recuperación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de 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contraseña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Características: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222454" rtl="0" algn="l">
                        <a:lnSpc>
                          <a:spcPct val="9579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El sistema 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permitirá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que el 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usuario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pueda recuperar su contraseña.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576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Descripción del  requerimiento:</a:t>
                      </a:r>
                      <a:endParaRPr b="1" sz="1200" u="none" cap="none" strike="noStrike">
                        <a:highlight>
                          <a:srgbClr val="EDEDED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222454" rtl="0" algn="l">
                        <a:lnSpc>
                          <a:spcPct val="9579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En caso de que la 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verificación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sea negativa con respecto a la contraseña, el 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usuario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podrá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hacer una 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recuperación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por medio de un 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código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enviado al correo 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electrónico, para poder acceder a su cuenta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.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22199" rtl="0" algn="l">
                        <a:lnSpc>
                          <a:spcPct val="9579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Requerimientos  no funcionales: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Prioridad de 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requerimiento: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Alta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6"/>
          <p:cNvSpPr txBox="1"/>
          <p:nvPr>
            <p:ph type="title"/>
          </p:nvPr>
        </p:nvSpPr>
        <p:spPr>
          <a:xfrm>
            <a:off x="3290850" y="28750"/>
            <a:ext cx="25623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Logo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5" name="Google Shape;285;p6"/>
          <p:cNvSpPr txBox="1"/>
          <p:nvPr/>
        </p:nvSpPr>
        <p:spPr>
          <a:xfrm>
            <a:off x="1132375" y="777675"/>
            <a:ext cx="1571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s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Figura 1</a:t>
            </a:r>
            <a:endParaRPr b="1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1" lang="es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Logo de CARFOX</a:t>
            </a:r>
            <a:endParaRPr b="0" i="1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6" name="Google Shape;286;p6"/>
          <p:cNvSpPr txBox="1"/>
          <p:nvPr/>
        </p:nvSpPr>
        <p:spPr>
          <a:xfrm>
            <a:off x="6465900" y="3476050"/>
            <a:ext cx="22512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s" sz="9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Nota.representación logo de la empresa.Mosquera laura.2022.</a:t>
            </a:r>
            <a:endParaRPr b="0" i="0" sz="9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s" sz="900" u="sng" cap="none" strike="noStrike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/>
              </a:rPr>
              <a:t>https://www.canva.com/design/DAE5IEVzDQE/u1ceYi_xx74R1QJHzJz3Cw/view?utm_content=DAE5IEVzDQE&amp;utm_campaign=designshare&amp;utm_medium=link&amp;utm_source=sharebutton</a:t>
            </a:r>
            <a:endParaRPr b="0" i="0" sz="9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87" name="Google Shape;287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23350" y="627575"/>
            <a:ext cx="3297300" cy="3302400"/>
          </a:xfrm>
          <a:prstGeom prst="ellipse">
            <a:avLst/>
          </a:prstGeom>
          <a:noFill/>
          <a:ln>
            <a:noFill/>
          </a:ln>
          <a:effectLst>
            <a:reflection blurRad="0" dir="5400000" dist="38100" endA="0" endPos="30000" fadeDir="5400012" kx="0" rotWithShape="0" algn="bl" stPos="0" sy="-100000" ky="0"/>
          </a:effec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117b1f76841_6_15"/>
          <p:cNvSpPr txBox="1"/>
          <p:nvPr>
            <p:ph type="title"/>
          </p:nvPr>
        </p:nvSpPr>
        <p:spPr>
          <a:xfrm>
            <a:off x="1221925" y="429450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Requerimientos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Funcionales.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426" name="Google Shape;426;g117b1f76841_6_15"/>
          <p:cNvGraphicFramePr/>
          <p:nvPr/>
        </p:nvGraphicFramePr>
        <p:xfrm>
          <a:off x="1117675" y="1428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{52D4E25E-9099-44C4-9C67-C735765ED9B9}</a:tableStyleId>
              </a:tblPr>
              <a:tblGrid>
                <a:gridCol w="1450225"/>
                <a:gridCol w="5788775"/>
              </a:tblGrid>
              <a:tr h="381000">
                <a:tc>
                  <a:txBody>
                    <a:bodyPr/>
                    <a:lstStyle/>
                    <a:p>
                      <a:pPr indent="0" lvl="0" marL="0" marR="192735" rtl="0" algn="l">
                        <a:lnSpc>
                          <a:spcPct val="9579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Identificación  del 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3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requerimiento: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RF0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Nombre del 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requerimiento: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Actualización de datos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Características: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222454" rtl="0" algn="l">
                        <a:lnSpc>
                          <a:spcPct val="9579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El administrador podrá actualizar los datos de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 inventario 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incluyendo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usuarios</a:t>
                      </a: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.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Descripción del  requerimiento:</a:t>
                      </a:r>
                      <a:endParaRPr b="1" sz="1200" u="none" cap="none" strike="noStrike">
                        <a:highlight>
                          <a:srgbClr val="EDEDED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El sistema permitirá que el administrador pueda actualizar los datos de un 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mecánico</a:t>
                      </a: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 siempre y cuando 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haya iniciado 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sesión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y registrado con su debido consentimiento,incluyendo con 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la 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actualización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de herramientas y repuestos,incluyendo la 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habilitación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de datos.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22199" rtl="0" algn="l">
                        <a:lnSpc>
                          <a:spcPct val="9579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Requerimientos  no funcionales: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Prioridad de 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requerimiento: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Alta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117b1f76841_6_20"/>
          <p:cNvSpPr txBox="1"/>
          <p:nvPr>
            <p:ph type="title"/>
          </p:nvPr>
        </p:nvSpPr>
        <p:spPr>
          <a:xfrm>
            <a:off x="1221925" y="429450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Requerimientos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Funcionales.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432" name="Google Shape;432;g117b1f76841_6_20"/>
          <p:cNvGraphicFramePr/>
          <p:nvPr/>
        </p:nvGraphicFramePr>
        <p:xfrm>
          <a:off x="1117675" y="1428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{52D4E25E-9099-44C4-9C67-C735765ED9B9}</a:tableStyleId>
              </a:tblPr>
              <a:tblGrid>
                <a:gridCol w="1450225"/>
                <a:gridCol w="5788775"/>
              </a:tblGrid>
              <a:tr h="381000">
                <a:tc>
                  <a:txBody>
                    <a:bodyPr/>
                    <a:lstStyle/>
                    <a:p>
                      <a:pPr indent="0" lvl="0" marL="0" marR="192735" rtl="0" algn="l">
                        <a:lnSpc>
                          <a:spcPct val="9579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Identificación  del 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3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requerimiento: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RF0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6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Nombre del 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requerimiento: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Inhabilitación de 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datos</a:t>
                      </a: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.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Características: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222454" rtl="0" algn="l">
                        <a:lnSpc>
                          <a:spcPct val="9579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El administrador 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podrá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inhabilitar 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datos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de la base de datos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Descripción del  requerimiento:</a:t>
                      </a:r>
                      <a:endParaRPr b="1" sz="1200" u="none" cap="none" strike="noStrike">
                        <a:highlight>
                          <a:srgbClr val="EDEDED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El sistema permitirá que el administrador pueda inhabilitar el usuario del 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mecánico</a:t>
                      </a: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o los futuros empleados siempre y cuando esté 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iniciar sesion</a:t>
                      </a: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y registrado, en dicho caso de que el usuario se haya retirado de la empresa o haya regresado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, por otro lado 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también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podrá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habilitar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registros de herramientas y repuestos.</a:t>
                      </a: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.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22199" rtl="0" algn="l">
                        <a:lnSpc>
                          <a:spcPct val="9579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Requerimientos  no funcionales: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Prioridad de 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requerimiento: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Alta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117b1f76841_6_10"/>
          <p:cNvSpPr txBox="1"/>
          <p:nvPr>
            <p:ph type="title"/>
          </p:nvPr>
        </p:nvSpPr>
        <p:spPr>
          <a:xfrm>
            <a:off x="1221925" y="429450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Requerimientos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Funcionales.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438" name="Google Shape;438;g117b1f76841_6_10"/>
          <p:cNvGraphicFramePr/>
          <p:nvPr/>
        </p:nvGraphicFramePr>
        <p:xfrm>
          <a:off x="1117675" y="1428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{52D4E25E-9099-44C4-9C67-C735765ED9B9}</a:tableStyleId>
              </a:tblPr>
              <a:tblGrid>
                <a:gridCol w="1450225"/>
                <a:gridCol w="5788775"/>
              </a:tblGrid>
              <a:tr h="381000">
                <a:tc>
                  <a:txBody>
                    <a:bodyPr/>
                    <a:lstStyle/>
                    <a:p>
                      <a:pPr indent="0" lvl="0" marL="0" marR="192735" rtl="0" algn="l">
                        <a:lnSpc>
                          <a:spcPct val="9579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Identificación  del 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3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requerimiento: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RF0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7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Nombre del 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requerimiento: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Registrar</a:t>
                      </a: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Repuestos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Características: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222454" rtl="0" algn="l">
                        <a:lnSpc>
                          <a:spcPct val="9579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Registro en el que el administrador ingresa los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repuestos.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Descripción del  requerimiento:</a:t>
                      </a:r>
                      <a:endParaRPr b="1" sz="1200" u="none" cap="none" strike="noStrike">
                        <a:highlight>
                          <a:srgbClr val="EDEDED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El sistema permitirá que el Administrador 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registre </a:t>
                      </a: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los repuestos a utilizar para que el 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mecánico</a:t>
                      </a: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pueda hacer un reporte de los repuestos que requiere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, el 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mecánico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podrá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visualizarlos 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más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no registrar.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22199" rtl="0" algn="l">
                        <a:lnSpc>
                          <a:spcPct val="9579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Requerimientos  no funcionales: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Prioridad de 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requerimiento: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Alta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117b1f76841_5_63"/>
          <p:cNvSpPr txBox="1"/>
          <p:nvPr>
            <p:ph type="title"/>
          </p:nvPr>
        </p:nvSpPr>
        <p:spPr>
          <a:xfrm>
            <a:off x="1221925" y="429450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Requerimientos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Funcionales.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444" name="Google Shape;444;g117b1f76841_5_63"/>
          <p:cNvGraphicFramePr/>
          <p:nvPr/>
        </p:nvGraphicFramePr>
        <p:xfrm>
          <a:off x="1117675" y="1428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{52D4E25E-9099-44C4-9C67-C735765ED9B9}</a:tableStyleId>
              </a:tblPr>
              <a:tblGrid>
                <a:gridCol w="1450225"/>
                <a:gridCol w="5788775"/>
              </a:tblGrid>
              <a:tr h="381000">
                <a:tc>
                  <a:txBody>
                    <a:bodyPr/>
                    <a:lstStyle/>
                    <a:p>
                      <a:pPr indent="0" lvl="0" marL="0" marR="192735" rtl="0" algn="l">
                        <a:lnSpc>
                          <a:spcPct val="9579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Identificación  del 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3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requerimiento: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RF0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8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Nombre del 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requerimiento: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Registro de herramientas.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Características: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222454" rtl="0" algn="l">
                        <a:lnSpc>
                          <a:spcPct val="9579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 administrador 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registrará </a:t>
                      </a: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las herramientas en total.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Descripción del  requerimiento:</a:t>
                      </a:r>
                      <a:endParaRPr b="1" sz="1200" u="none" cap="none" strike="noStrike">
                        <a:highlight>
                          <a:srgbClr val="EDEDED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Se hará una tabla en la que se encuentren todas las herramientas en total por puesto de trabajo que se encuentra en el taller con el fin de evitar posibles pérdidas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, el mecánico podrá visualizarlos más no registrar.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22199" rtl="0" algn="l">
                        <a:lnSpc>
                          <a:spcPct val="9579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Requerimientos  no funcionales: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Prioridad de 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requerimiento: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Alta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117b1f76841_5_53"/>
          <p:cNvSpPr txBox="1"/>
          <p:nvPr>
            <p:ph type="title"/>
          </p:nvPr>
        </p:nvSpPr>
        <p:spPr>
          <a:xfrm>
            <a:off x="1221925" y="429450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Requerimientos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Funcionales.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450" name="Google Shape;450;g117b1f76841_5_53"/>
          <p:cNvGraphicFramePr/>
          <p:nvPr/>
        </p:nvGraphicFramePr>
        <p:xfrm>
          <a:off x="1117675" y="1428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{52D4E25E-9099-44C4-9C67-C735765ED9B9}</a:tableStyleId>
              </a:tblPr>
              <a:tblGrid>
                <a:gridCol w="1450225"/>
                <a:gridCol w="5788775"/>
              </a:tblGrid>
              <a:tr h="381000">
                <a:tc>
                  <a:txBody>
                    <a:bodyPr/>
                    <a:lstStyle/>
                    <a:p>
                      <a:pPr indent="0" lvl="0" marL="0" marR="192735" rtl="0" algn="l">
                        <a:lnSpc>
                          <a:spcPct val="9579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Identificación  del 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3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requerimiento: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RF0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9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Nombre del 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requerimiento: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Check in 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Características: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222454" rtl="0" algn="l">
                        <a:lnSpc>
                          <a:spcPct val="9579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Visualizar una lista de la entrada de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 vehículo</a:t>
                      </a: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.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Descripción del  requerimiento:</a:t>
                      </a:r>
                      <a:endParaRPr b="1" sz="1200" u="none" cap="none" strike="noStrike">
                        <a:highlight>
                          <a:srgbClr val="EDEDED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El sistema permitirá que el </a:t>
                      </a: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administrador 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visualiza</a:t>
                      </a: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todas las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entradas del estado del vehículo </a:t>
                      </a: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hechas por 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el mecánico</a:t>
                      </a: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en una tabla para consolidar el reporte al due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ño del vehículo, se apoyara en registros visuales</a:t>
                      </a: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.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22199" rtl="0" algn="l">
                        <a:lnSpc>
                          <a:spcPct val="9579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Requerimientos  no funcionales: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Prioridad de 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requerimiento: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Alta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117b1f76841_5_58"/>
          <p:cNvSpPr txBox="1"/>
          <p:nvPr>
            <p:ph type="title"/>
          </p:nvPr>
        </p:nvSpPr>
        <p:spPr>
          <a:xfrm>
            <a:off x="1221925" y="429450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Requerimientos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Funcionales.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456" name="Google Shape;456;g117b1f76841_5_58"/>
          <p:cNvGraphicFramePr/>
          <p:nvPr/>
        </p:nvGraphicFramePr>
        <p:xfrm>
          <a:off x="1117675" y="1428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{52D4E25E-9099-44C4-9C67-C735765ED9B9}</a:tableStyleId>
              </a:tblPr>
              <a:tblGrid>
                <a:gridCol w="1450225"/>
                <a:gridCol w="5788775"/>
              </a:tblGrid>
              <a:tr h="381000">
                <a:tc>
                  <a:txBody>
                    <a:bodyPr/>
                    <a:lstStyle/>
                    <a:p>
                      <a:pPr indent="0" lvl="0" marL="0" marR="192735" rtl="0" algn="l">
                        <a:lnSpc>
                          <a:spcPct val="9579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Identificación  del 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3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requerimiento: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RF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10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Nombre del 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requerimiento: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Check up 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Características: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222454" rtl="0" algn="l">
                        <a:lnSpc>
                          <a:spcPct val="9579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Mediante 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</a:t>
                      </a: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 registro de 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salida del 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vehículo</a:t>
                      </a: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.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Descripción del  requerimiento:</a:t>
                      </a:r>
                      <a:endParaRPr b="1" sz="1200" u="none" cap="none" strike="noStrike">
                        <a:highlight>
                          <a:srgbClr val="EDEDED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El sistema permitirá que se genere un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listado en el que se 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evidencia el resultado final del proceso al que fue sometido el automóvil junto con los repuestos que se le fueron implementados, se apoyará con recursos visuales.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22199" rtl="0" algn="l">
                        <a:lnSpc>
                          <a:spcPct val="9579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Requerimientos  no funcionales: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Prioridad de 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requerimiento: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Alta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120953d1be0_16_4"/>
          <p:cNvSpPr txBox="1"/>
          <p:nvPr>
            <p:ph type="title"/>
          </p:nvPr>
        </p:nvSpPr>
        <p:spPr>
          <a:xfrm>
            <a:off x="1221925" y="429450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Requerimientos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Funcionales.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462" name="Google Shape;462;g120953d1be0_16_4"/>
          <p:cNvGraphicFramePr/>
          <p:nvPr/>
        </p:nvGraphicFramePr>
        <p:xfrm>
          <a:off x="1117675" y="1504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{52D4E25E-9099-44C4-9C67-C735765ED9B9}</a:tableStyleId>
              </a:tblPr>
              <a:tblGrid>
                <a:gridCol w="1450225"/>
                <a:gridCol w="5788775"/>
              </a:tblGrid>
              <a:tr h="381000">
                <a:tc>
                  <a:txBody>
                    <a:bodyPr/>
                    <a:lstStyle/>
                    <a:p>
                      <a:pPr indent="0" lvl="0" marL="0" marR="192735" rtl="0" algn="l">
                        <a:lnSpc>
                          <a:spcPct val="9579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Identificación  del 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3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requerimiento: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RF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11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Nombre del 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requerimiento: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Reporte final de check in y check up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Características: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222454" rtl="0" algn="l">
                        <a:lnSpc>
                          <a:spcPct val="9579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Se 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visualizará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un reporte de el resultado del check in y el check up.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Descripción del  requerimiento:</a:t>
                      </a:r>
                      <a:endParaRPr b="1" sz="1200" u="none" cap="none" strike="noStrike">
                        <a:highlight>
                          <a:srgbClr val="EDEDED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El sistema permitirá que se genere un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reporte final de la unión del check in y el check up de cada vehículo, cada reporte será asignado a una tabla (solo visible para el Administrador) para el monitoreo de la ventas hechas en el establecimiento.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22199" rtl="0" algn="l">
                        <a:lnSpc>
                          <a:spcPct val="9579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Requerimientos  no funcionales: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Prioridad de 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requerimiento: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Alta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11e184438c4_0_16"/>
          <p:cNvSpPr txBox="1"/>
          <p:nvPr>
            <p:ph type="title"/>
          </p:nvPr>
        </p:nvSpPr>
        <p:spPr>
          <a:xfrm>
            <a:off x="1221925" y="429450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Requerimientos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Funcionales.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468" name="Google Shape;468;g11e184438c4_0_16"/>
          <p:cNvGraphicFramePr/>
          <p:nvPr/>
        </p:nvGraphicFramePr>
        <p:xfrm>
          <a:off x="1117675" y="1428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{52D4E25E-9099-44C4-9C67-C735765ED9B9}</a:tableStyleId>
              </a:tblPr>
              <a:tblGrid>
                <a:gridCol w="1450225"/>
                <a:gridCol w="5788775"/>
              </a:tblGrid>
              <a:tr h="381000">
                <a:tc>
                  <a:txBody>
                    <a:bodyPr/>
                    <a:lstStyle/>
                    <a:p>
                      <a:pPr indent="0" lvl="0" marL="0" marR="192735" rtl="0" algn="l">
                        <a:lnSpc>
                          <a:spcPct val="9579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Identificación  del 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3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requerimiento: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RF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12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Nombre del 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requerimiento: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Cerrar 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sesión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Características: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222454" rtl="0" algn="l">
                        <a:lnSpc>
                          <a:spcPct val="9579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 usuario podrá cerrar su sesión en el sistema de información 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Descripción del  requerimiento:</a:t>
                      </a:r>
                      <a:endParaRPr b="1" sz="1200" u="none" cap="none" strike="noStrike">
                        <a:highlight>
                          <a:srgbClr val="EDEDED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222454" rtl="0" algn="l">
                        <a:lnSpc>
                          <a:spcPct val="9579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Con el fin de seguir con la integridad de la 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información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el usuario presente en el inicio de 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sesión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podrá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cerrar su 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sesión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.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22199" rtl="0" algn="l">
                        <a:lnSpc>
                          <a:spcPct val="9579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Requerimientos  no funcionales: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Prioridad de 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requerimiento: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Alta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117b1f76841_6_25"/>
          <p:cNvSpPr txBox="1"/>
          <p:nvPr>
            <p:ph type="title"/>
          </p:nvPr>
        </p:nvSpPr>
        <p:spPr>
          <a:xfrm>
            <a:off x="1221925" y="429450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Requerimientos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No Funcionales.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474" name="Google Shape;474;g117b1f76841_6_25"/>
          <p:cNvGraphicFramePr/>
          <p:nvPr/>
        </p:nvGraphicFramePr>
        <p:xfrm>
          <a:off x="1117675" y="1612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{52D4E25E-9099-44C4-9C67-C735765ED9B9}</a:tableStyleId>
              </a:tblPr>
              <a:tblGrid>
                <a:gridCol w="1450225"/>
                <a:gridCol w="5788775"/>
              </a:tblGrid>
              <a:tr h="381000">
                <a:tc>
                  <a:txBody>
                    <a:bodyPr/>
                    <a:lstStyle/>
                    <a:p>
                      <a:pPr indent="0" lvl="0" marL="0" marR="192735" rtl="0" algn="l">
                        <a:lnSpc>
                          <a:spcPct val="9579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Identificación  del 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3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requerimiento: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RNF01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Nombre del 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requerimiento: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Diseño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Características: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87426" rtl="0" algn="l">
                        <a:lnSpc>
                          <a:spcPct val="9579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La página será atractiva visualmente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Descripción del  requerimiento:</a:t>
                      </a:r>
                      <a:endParaRPr b="1" sz="1200" u="none" cap="none" strike="noStrike">
                        <a:highlight>
                          <a:srgbClr val="EDEDED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Se implementará el uso de paletas de colores combinadas teniendo en cuenta la temática de la página.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Prioridad de 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requerimiento: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Alta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117b1f76841_6_30"/>
          <p:cNvSpPr txBox="1"/>
          <p:nvPr>
            <p:ph type="title"/>
          </p:nvPr>
        </p:nvSpPr>
        <p:spPr>
          <a:xfrm>
            <a:off x="1221925" y="429450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Requerimientos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No Funcionales.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480" name="Google Shape;480;g117b1f76841_6_30"/>
          <p:cNvGraphicFramePr/>
          <p:nvPr/>
        </p:nvGraphicFramePr>
        <p:xfrm>
          <a:off x="1117675" y="1612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{52D4E25E-9099-44C4-9C67-C735765ED9B9}</a:tableStyleId>
              </a:tblPr>
              <a:tblGrid>
                <a:gridCol w="1450225"/>
                <a:gridCol w="5788775"/>
              </a:tblGrid>
              <a:tr h="381000">
                <a:tc>
                  <a:txBody>
                    <a:bodyPr/>
                    <a:lstStyle/>
                    <a:p>
                      <a:pPr indent="0" lvl="0" marL="0" marR="192735" rtl="0" algn="l">
                        <a:lnSpc>
                          <a:spcPct val="9579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Identificación  del 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3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requerimiento: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RNF0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Nombre del 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requerimiento: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Desempeño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Características: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El sistema garantizará a los usuarios un desempeño en cuanto a los datos almacenados en el sistema ofreciéndole una confiabilidad a esta misma.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Descripción del  requerimiento:</a:t>
                      </a:r>
                      <a:endParaRPr b="1" sz="1200" u="none" cap="none" strike="noStrike">
                        <a:highlight>
                          <a:srgbClr val="EDEDED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Garantizar el desempeño del sistema de información a los diferentes usuarios. La información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almacenada o registros realizados podrán ser consultados y actualizados permanente y simultáneamente, sin que se afecte el tiempo de respuesta.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Prioridad de 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requerimiento: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Alta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8"/>
          <p:cNvSpPr txBox="1"/>
          <p:nvPr>
            <p:ph type="title"/>
          </p:nvPr>
        </p:nvSpPr>
        <p:spPr>
          <a:xfrm>
            <a:off x="1242800" y="446100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Planteamiento del Problema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3" name="Google Shape;293;p8"/>
          <p:cNvSpPr txBox="1"/>
          <p:nvPr>
            <p:ph idx="1" type="body"/>
          </p:nvPr>
        </p:nvSpPr>
        <p:spPr>
          <a:xfrm>
            <a:off x="915075" y="1321625"/>
            <a:ext cx="5048100" cy="36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s" sz="2000">
                <a:latin typeface="Times New Roman"/>
                <a:ea typeface="Times New Roman"/>
                <a:cs typeface="Times New Roman"/>
                <a:sym typeface="Times New Roman"/>
              </a:rPr>
              <a:t>La empresa SS Motors Company es una microempresa</a:t>
            </a:r>
            <a:r>
              <a:rPr lang="es" sz="2000">
                <a:latin typeface="Times New Roman"/>
                <a:ea typeface="Times New Roman"/>
                <a:cs typeface="Times New Roman"/>
                <a:sym typeface="Times New Roman"/>
              </a:rPr>
              <a:t>, fue fundada en el año 2016 en el barrio santa isabel y es </a:t>
            </a:r>
            <a:r>
              <a:rPr lang="es" sz="2000">
                <a:latin typeface="Times New Roman"/>
                <a:ea typeface="Times New Roman"/>
                <a:cs typeface="Times New Roman"/>
                <a:sym typeface="Times New Roman"/>
              </a:rPr>
              <a:t>administrada por dos hermanos que manejan proyectos amplios de </a:t>
            </a:r>
            <a:r>
              <a:rPr lang="es" sz="2000">
                <a:latin typeface="Times New Roman"/>
                <a:ea typeface="Times New Roman"/>
                <a:cs typeface="Times New Roman"/>
                <a:sym typeface="Times New Roman"/>
              </a:rPr>
              <a:t>restauración</a:t>
            </a:r>
            <a:r>
              <a:rPr lang="es" sz="2000">
                <a:latin typeface="Times New Roman"/>
                <a:ea typeface="Times New Roman"/>
                <a:cs typeface="Times New Roman"/>
                <a:sym typeface="Times New Roman"/>
              </a:rPr>
              <a:t> automotriz </a:t>
            </a:r>
            <a:r>
              <a:rPr lang="es" sz="2000">
                <a:latin typeface="Times New Roman"/>
                <a:ea typeface="Times New Roman"/>
                <a:cs typeface="Times New Roman"/>
                <a:sym typeface="Times New Roman"/>
              </a:rPr>
              <a:t>por ejemplo, cambio de clutch, pintura del automóvil</a:t>
            </a:r>
            <a:r>
              <a:rPr lang="es" sz="2000">
                <a:latin typeface="Times New Roman"/>
                <a:ea typeface="Times New Roman"/>
                <a:cs typeface="Times New Roman"/>
                <a:sym typeface="Times New Roman"/>
              </a:rPr>
              <a:t>, los repuestos que ellos manejan son adquiridos a proveedores quienes los </a:t>
            </a:r>
            <a:r>
              <a:rPr lang="es" sz="2000">
                <a:latin typeface="Times New Roman"/>
                <a:ea typeface="Times New Roman"/>
                <a:cs typeface="Times New Roman"/>
                <a:sym typeface="Times New Roman"/>
              </a:rPr>
              <a:t>envían</a:t>
            </a:r>
            <a:r>
              <a:rPr lang="es" sz="2000">
                <a:latin typeface="Times New Roman"/>
                <a:ea typeface="Times New Roman"/>
                <a:cs typeface="Times New Roman"/>
                <a:sym typeface="Times New Roman"/>
              </a:rPr>
              <a:t> a domicilio el mismo dia que se solicitan</a:t>
            </a:r>
            <a:r>
              <a:rPr lang="es" sz="2000">
                <a:latin typeface="Times New Roman"/>
                <a:ea typeface="Times New Roman"/>
                <a:cs typeface="Times New Roman"/>
                <a:sym typeface="Times New Roman"/>
              </a:rPr>
              <a:t>. Su jornada laboral es de lunes a viernes</a:t>
            </a:r>
            <a:r>
              <a:rPr lang="es" sz="2000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4" name="Google Shape;294;p8"/>
          <p:cNvSpPr txBox="1"/>
          <p:nvPr/>
        </p:nvSpPr>
        <p:spPr>
          <a:xfrm>
            <a:off x="5963250" y="1321625"/>
            <a:ext cx="1105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s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Figura 2</a:t>
            </a:r>
            <a:endParaRPr b="1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1" lang="es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Problema</a:t>
            </a:r>
            <a:endParaRPr b="0" i="1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5" name="Google Shape;295;p8"/>
          <p:cNvSpPr txBox="1"/>
          <p:nvPr/>
        </p:nvSpPr>
        <p:spPr>
          <a:xfrm>
            <a:off x="6218200" y="3677775"/>
            <a:ext cx="2483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s" sz="9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Nota.podemos observar el la visualización o símbolo de problema.Caputo( 2017).</a:t>
            </a:r>
            <a:endParaRPr b="0" i="0" sz="9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96" name="Google Shape;296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33775" y="1928350"/>
            <a:ext cx="2245126" cy="161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117b1f76841_6_35"/>
          <p:cNvSpPr txBox="1"/>
          <p:nvPr>
            <p:ph type="title"/>
          </p:nvPr>
        </p:nvSpPr>
        <p:spPr>
          <a:xfrm>
            <a:off x="1221925" y="429450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Requerimientos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No Funcionales.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486" name="Google Shape;486;g117b1f76841_6_35"/>
          <p:cNvGraphicFramePr/>
          <p:nvPr/>
        </p:nvGraphicFramePr>
        <p:xfrm>
          <a:off x="1117675" y="1612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{52D4E25E-9099-44C4-9C67-C735765ED9B9}</a:tableStyleId>
              </a:tblPr>
              <a:tblGrid>
                <a:gridCol w="1450225"/>
                <a:gridCol w="5788775"/>
              </a:tblGrid>
              <a:tr h="381000">
                <a:tc>
                  <a:txBody>
                    <a:bodyPr/>
                    <a:lstStyle/>
                    <a:p>
                      <a:pPr indent="0" lvl="0" marL="0" marR="192735" rtl="0" algn="l">
                        <a:lnSpc>
                          <a:spcPct val="9579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Identificación  del 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3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requerimiento: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RNF0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Nombre del 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requerimiento: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Tiempo de respuesta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Características: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El sistema contará con un tiempo mínimo de respuesta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Descripción del  requerimiento:</a:t>
                      </a:r>
                      <a:endParaRPr b="1" sz="1200" u="none" cap="none" strike="noStrike">
                        <a:highlight>
                          <a:srgbClr val="EDEDED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El sistema contará con un tiempo de respuesta de mínimo dos segundos para que de esta forma sea más rápido y eficaz a la hora de ejecutar un proceso asignado.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Prioridad de 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requerimiento: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Alta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117b1f76841_6_40"/>
          <p:cNvSpPr txBox="1"/>
          <p:nvPr>
            <p:ph type="title"/>
          </p:nvPr>
        </p:nvSpPr>
        <p:spPr>
          <a:xfrm>
            <a:off x="1221925" y="429450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Requerimientos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No Funcionales.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492" name="Google Shape;492;g117b1f76841_6_40"/>
          <p:cNvGraphicFramePr/>
          <p:nvPr/>
        </p:nvGraphicFramePr>
        <p:xfrm>
          <a:off x="1117675" y="1612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{52D4E25E-9099-44C4-9C67-C735765ED9B9}</a:tableStyleId>
              </a:tblPr>
              <a:tblGrid>
                <a:gridCol w="1450225"/>
                <a:gridCol w="5788775"/>
              </a:tblGrid>
              <a:tr h="381000">
                <a:tc>
                  <a:txBody>
                    <a:bodyPr/>
                    <a:lstStyle/>
                    <a:p>
                      <a:pPr indent="0" lvl="0" marL="0" marR="192735" rtl="0" algn="l">
                        <a:lnSpc>
                          <a:spcPct val="9579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Identificación  del 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3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requerimiento: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RNF0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Nombre del 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requerimiento: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Seguridad de la información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Características: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El sistema garantizará a los usuarios una seguridad en cuanto a la información que se le proporciona al sistema. 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Descripción del  requerimiento:</a:t>
                      </a:r>
                      <a:endParaRPr b="1" sz="1200" u="none" cap="none" strike="noStrike">
                        <a:highlight>
                          <a:srgbClr val="EDEDED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Garantizar la seguridad del sistema con respecto a la información y datos que se suministran tales sean documentos, archivos y contraseñas.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Prioridad de 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requerimiento: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Alta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117b1f76841_6_45"/>
          <p:cNvSpPr txBox="1"/>
          <p:nvPr>
            <p:ph type="title"/>
          </p:nvPr>
        </p:nvSpPr>
        <p:spPr>
          <a:xfrm>
            <a:off x="1221925" y="429450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Requerimientos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No Funcionales.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498" name="Google Shape;498;g117b1f76841_6_45"/>
          <p:cNvGraphicFramePr/>
          <p:nvPr/>
        </p:nvGraphicFramePr>
        <p:xfrm>
          <a:off x="1117675" y="1612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{52D4E25E-9099-44C4-9C67-C735765ED9B9}</a:tableStyleId>
              </a:tblPr>
              <a:tblGrid>
                <a:gridCol w="1450225"/>
                <a:gridCol w="5788775"/>
              </a:tblGrid>
              <a:tr h="381000">
                <a:tc>
                  <a:txBody>
                    <a:bodyPr/>
                    <a:lstStyle/>
                    <a:p>
                      <a:pPr indent="0" lvl="0" marL="0" marR="192735" rtl="0" algn="l">
                        <a:lnSpc>
                          <a:spcPct val="9579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Identificación  del 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3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requerimiento: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RNF0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Nombre del 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requerimiento: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Mantenimiento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Características: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Se le realizará un mantenimiento constante al sistema.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Descripción del  requerimiento:</a:t>
                      </a:r>
                      <a:endParaRPr b="1" sz="1200" u="none" cap="none" strike="noStrike">
                        <a:highlight>
                          <a:srgbClr val="EDEDED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El sistema tendrá un mantenimiento constante con el fin de garantizar su eficacia y velocidad.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Prioridad de 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requerimiento: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Alta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117b1f76841_6_50"/>
          <p:cNvSpPr txBox="1"/>
          <p:nvPr>
            <p:ph type="title"/>
          </p:nvPr>
        </p:nvSpPr>
        <p:spPr>
          <a:xfrm>
            <a:off x="1221925" y="429450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Requerimientos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No Funcionales.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504" name="Google Shape;504;g117b1f76841_6_50"/>
          <p:cNvGraphicFramePr/>
          <p:nvPr/>
        </p:nvGraphicFramePr>
        <p:xfrm>
          <a:off x="1117675" y="1612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{52D4E25E-9099-44C4-9C67-C735765ED9B9}</a:tableStyleId>
              </a:tblPr>
              <a:tblGrid>
                <a:gridCol w="1450225"/>
                <a:gridCol w="5788775"/>
              </a:tblGrid>
              <a:tr h="381000">
                <a:tc>
                  <a:txBody>
                    <a:bodyPr/>
                    <a:lstStyle/>
                    <a:p>
                      <a:pPr indent="0" lvl="0" marL="0" marR="192735" rtl="0" algn="l">
                        <a:lnSpc>
                          <a:spcPct val="9579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Identificación  del 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3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requerimiento: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RNF0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6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Nombre del 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requerimiento: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Accesibilidad.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Características: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Se podrá acceder desde cualquier dispositivo.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Descripción del  requerimiento:</a:t>
                      </a:r>
                      <a:endParaRPr b="1" sz="1200" u="none" cap="none" strike="noStrike">
                        <a:highlight>
                          <a:srgbClr val="EDEDED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Se podrá acceder desde cualquier dispositivo siempre y cuando se tenga una cuenta autorizada.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Prioridad de 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requerimiento: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Alta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d1ffcc5d02_4_10"/>
          <p:cNvSpPr txBox="1"/>
          <p:nvPr>
            <p:ph type="title"/>
          </p:nvPr>
        </p:nvSpPr>
        <p:spPr>
          <a:xfrm>
            <a:off x="1221925" y="429450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Requerimientos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No Funcionales.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510" name="Google Shape;510;gd1ffcc5d02_4_10"/>
          <p:cNvGraphicFramePr/>
          <p:nvPr/>
        </p:nvGraphicFramePr>
        <p:xfrm>
          <a:off x="1117675" y="1612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{52D4E25E-9099-44C4-9C67-C735765ED9B9}</a:tableStyleId>
              </a:tblPr>
              <a:tblGrid>
                <a:gridCol w="1450225"/>
                <a:gridCol w="5788775"/>
              </a:tblGrid>
              <a:tr h="381000">
                <a:tc>
                  <a:txBody>
                    <a:bodyPr/>
                    <a:lstStyle/>
                    <a:p>
                      <a:pPr indent="0" lvl="0" marL="0" marR="192735" rtl="0" algn="l">
                        <a:lnSpc>
                          <a:spcPct val="9579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Identificación  del 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3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requerimiento: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RNF0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7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Nombre del 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requerimiento: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Tutorial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Características: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Se ofrecerá un tutorial muy dinámico.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Descripción del  requerimiento:</a:t>
                      </a:r>
                      <a:endParaRPr b="1" sz="1200" u="none" cap="none" strike="noStrike">
                        <a:highlight>
                          <a:srgbClr val="EDEDED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Con el fin de promover conocimiento importante acerca del sistema de información se elaborará un tutorial (vídeo) para material de apoyo como un manual del consumidor.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Prioridad de 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requerimiento: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Alta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11db691cac3_0_1"/>
          <p:cNvSpPr txBox="1"/>
          <p:nvPr>
            <p:ph type="title"/>
          </p:nvPr>
        </p:nvSpPr>
        <p:spPr>
          <a:xfrm>
            <a:off x="1221925" y="429450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Requerimientos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No Funcionales.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516" name="Google Shape;516;g11db691cac3_0_1"/>
          <p:cNvGraphicFramePr/>
          <p:nvPr/>
        </p:nvGraphicFramePr>
        <p:xfrm>
          <a:off x="1117675" y="1612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{52D4E25E-9099-44C4-9C67-C735765ED9B9}</a:tableStyleId>
              </a:tblPr>
              <a:tblGrid>
                <a:gridCol w="1450225"/>
                <a:gridCol w="5788775"/>
              </a:tblGrid>
              <a:tr h="381000">
                <a:tc>
                  <a:txBody>
                    <a:bodyPr/>
                    <a:lstStyle/>
                    <a:p>
                      <a:pPr indent="0" lvl="0" marL="0" marR="192735" rtl="0" algn="l">
                        <a:lnSpc>
                          <a:spcPct val="9579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Identificación  del 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3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requerimiento: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RNF0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8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Nombre del 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requerimiento: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Registro fotográfico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Características: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Se 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tendrá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en cuenta recursos 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fotográficos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para los check in y check up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Descripción del  requerimiento:</a:t>
                      </a:r>
                      <a:endParaRPr b="1" sz="1200" u="none" cap="none" strike="noStrike">
                        <a:highlight>
                          <a:srgbClr val="EDEDED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Con el fin de evitar inconvenientes se tratara una lista de chequeo del auto del cliente a la entrada.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Prioridad de 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requerimiento: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Alta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120953d1be0_2_15"/>
          <p:cNvSpPr txBox="1"/>
          <p:nvPr>
            <p:ph type="title"/>
          </p:nvPr>
        </p:nvSpPr>
        <p:spPr>
          <a:xfrm>
            <a:off x="1221925" y="429450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Requerimientos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No Funcionales.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522" name="Google Shape;522;g120953d1be0_2_15"/>
          <p:cNvGraphicFramePr/>
          <p:nvPr/>
        </p:nvGraphicFramePr>
        <p:xfrm>
          <a:off x="1117675" y="1612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{52D4E25E-9099-44C4-9C67-C735765ED9B9}</a:tableStyleId>
              </a:tblPr>
              <a:tblGrid>
                <a:gridCol w="1450225"/>
                <a:gridCol w="5788775"/>
              </a:tblGrid>
              <a:tr h="381000">
                <a:tc>
                  <a:txBody>
                    <a:bodyPr/>
                    <a:lstStyle/>
                    <a:p>
                      <a:pPr indent="0" lvl="0" marL="0" marR="192735" rtl="0" algn="l">
                        <a:lnSpc>
                          <a:spcPct val="9579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Identificación  del 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3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requerimiento: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RNF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09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Nombre del 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requerimiento: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Disponibilidad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Características: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El sistema funcionara 25/7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Descripción del  requerimiento:</a:t>
                      </a:r>
                      <a:endParaRPr b="1" sz="1200" u="none" cap="none" strike="noStrike">
                        <a:highlight>
                          <a:srgbClr val="EDEDED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La 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página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debe estar disponible.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Prioridad de 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requerimiento: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Alta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120953d1be0_2_32"/>
          <p:cNvSpPr txBox="1"/>
          <p:nvPr>
            <p:ph type="title"/>
          </p:nvPr>
        </p:nvSpPr>
        <p:spPr>
          <a:xfrm>
            <a:off x="1221925" y="429450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Requerimientos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No Funcionales.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528" name="Google Shape;528;g120953d1be0_2_32"/>
          <p:cNvGraphicFramePr/>
          <p:nvPr/>
        </p:nvGraphicFramePr>
        <p:xfrm>
          <a:off x="1117675" y="1612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{52D4E25E-9099-44C4-9C67-C735765ED9B9}</a:tableStyleId>
              </a:tblPr>
              <a:tblGrid>
                <a:gridCol w="1450225"/>
                <a:gridCol w="5788775"/>
              </a:tblGrid>
              <a:tr h="381000">
                <a:tc>
                  <a:txBody>
                    <a:bodyPr/>
                    <a:lstStyle/>
                    <a:p>
                      <a:pPr indent="0" lvl="0" marL="0" marR="192735" rtl="0" algn="l">
                        <a:lnSpc>
                          <a:spcPct val="9579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Identificación  del 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3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requerimiento: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RNF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10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Nombre del 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requerimiento: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Confidencialidad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Características: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Seguridad 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recíproca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entre dos o 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más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individuos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Descripción del  requerimiento:</a:t>
                      </a:r>
                      <a:endParaRPr b="1" sz="1200" u="none" cap="none" strike="noStrike">
                        <a:highlight>
                          <a:srgbClr val="EDEDED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Pretende garantizar el acceso solo a personas auto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Prioridad de 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requerimiento: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Alta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120953d1be0_2_41"/>
          <p:cNvSpPr txBox="1"/>
          <p:nvPr>
            <p:ph type="title"/>
          </p:nvPr>
        </p:nvSpPr>
        <p:spPr>
          <a:xfrm>
            <a:off x="1221925" y="429450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Requerimientos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No Funcionales.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534" name="Google Shape;534;g120953d1be0_2_41"/>
          <p:cNvGraphicFramePr/>
          <p:nvPr/>
        </p:nvGraphicFramePr>
        <p:xfrm>
          <a:off x="1117675" y="1612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{52D4E25E-9099-44C4-9C67-C735765ED9B9}</a:tableStyleId>
              </a:tblPr>
              <a:tblGrid>
                <a:gridCol w="1450225"/>
                <a:gridCol w="5788775"/>
              </a:tblGrid>
              <a:tr h="381000">
                <a:tc>
                  <a:txBody>
                    <a:bodyPr/>
                    <a:lstStyle/>
                    <a:p>
                      <a:pPr indent="0" lvl="0" marL="0" marR="192735" rtl="0" algn="l">
                        <a:lnSpc>
                          <a:spcPct val="9579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Identificación  del 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3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requerimiento: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RNF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11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Nombre del 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requerimiento: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Integridad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Características: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La 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información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manejada por el sistema 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será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objeto de cuidadosa 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protección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Descripción del  requerimiento:</a:t>
                      </a:r>
                      <a:endParaRPr b="1" sz="1200" u="none" cap="none" strike="noStrike">
                        <a:highlight>
                          <a:srgbClr val="EDEDED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Debe mantener seguridad en los datos que se ingresen 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Prioridad de 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requerimiento: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Alta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120953d1be0_13_17"/>
          <p:cNvSpPr txBox="1"/>
          <p:nvPr>
            <p:ph type="title"/>
          </p:nvPr>
        </p:nvSpPr>
        <p:spPr>
          <a:xfrm>
            <a:off x="1221925" y="429450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Requerimientos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No Funcionales.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540" name="Google Shape;540;g120953d1be0_13_17"/>
          <p:cNvGraphicFramePr/>
          <p:nvPr/>
        </p:nvGraphicFramePr>
        <p:xfrm>
          <a:off x="1117675" y="1612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{52D4E25E-9099-44C4-9C67-C735765ED9B9}</a:tableStyleId>
              </a:tblPr>
              <a:tblGrid>
                <a:gridCol w="1450225"/>
                <a:gridCol w="5788775"/>
              </a:tblGrid>
              <a:tr h="381000">
                <a:tc>
                  <a:txBody>
                    <a:bodyPr/>
                    <a:lstStyle/>
                    <a:p>
                      <a:pPr indent="0" lvl="0" marL="0" marR="192735" rtl="0" algn="l">
                        <a:lnSpc>
                          <a:spcPct val="9579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Identificación  del 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3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requerimiento: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RNF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12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Nombre del 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requerimiento: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Adaptabilidad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Características: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 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habrá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limitaciones con respecto a el manejo de navegadores.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Descripción del  requerimiento:</a:t>
                      </a:r>
                      <a:endParaRPr b="1" sz="1200" u="none" cap="none" strike="noStrike">
                        <a:highlight>
                          <a:srgbClr val="EDEDED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El sistema 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podrá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ser manejado por cualquier tipo de navegadores, ya sea: opera, firefox 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mozilla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, brave, microsoft edge, google chrome.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Prioridad de 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requerimiento: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Alta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Planteamiento del Problema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02" name="Google Shape;302;p7"/>
          <p:cNvSpPr txBox="1"/>
          <p:nvPr>
            <p:ph idx="1" type="body"/>
          </p:nvPr>
        </p:nvSpPr>
        <p:spPr>
          <a:xfrm>
            <a:off x="614750" y="1545800"/>
            <a:ext cx="4329600" cy="290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s" sz="2000">
                <a:latin typeface="Times New Roman"/>
                <a:ea typeface="Times New Roman"/>
                <a:cs typeface="Times New Roman"/>
                <a:sym typeface="Times New Roman"/>
              </a:rPr>
              <a:t>P</a:t>
            </a:r>
            <a:r>
              <a:rPr lang="es" sz="2000">
                <a:latin typeface="Times New Roman"/>
                <a:ea typeface="Times New Roman"/>
                <a:cs typeface="Times New Roman"/>
                <a:sym typeface="Times New Roman"/>
              </a:rPr>
              <a:t>or  falta de un inventario  se han generado </a:t>
            </a:r>
            <a:r>
              <a:rPr lang="es" sz="20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s" sz="2000">
                <a:latin typeface="Times New Roman"/>
                <a:ea typeface="Times New Roman"/>
                <a:cs typeface="Times New Roman"/>
                <a:sym typeface="Times New Roman"/>
              </a:rPr>
              <a:t>pérdidas</a:t>
            </a:r>
            <a:r>
              <a:rPr lang="es" sz="2000">
                <a:latin typeface="Times New Roman"/>
                <a:ea typeface="Times New Roman"/>
                <a:cs typeface="Times New Roman"/>
                <a:sym typeface="Times New Roman"/>
              </a:rPr>
              <a:t> materiales y monetarias a la empresa debido a que no se documenta en qué estado llega el automóvil ni el estado en el que sale, tampoco  se tiene un </a:t>
            </a:r>
            <a:r>
              <a:rPr lang="es" sz="2000">
                <a:latin typeface="Times New Roman"/>
                <a:ea typeface="Times New Roman"/>
                <a:cs typeface="Times New Roman"/>
                <a:sym typeface="Times New Roman"/>
              </a:rPr>
              <a:t>registro</a:t>
            </a:r>
            <a:r>
              <a:rPr lang="es" sz="2000">
                <a:latin typeface="Times New Roman"/>
                <a:ea typeface="Times New Roman"/>
                <a:cs typeface="Times New Roman"/>
                <a:sym typeface="Times New Roman"/>
              </a:rPr>
              <a:t> del ingreso de h</a:t>
            </a:r>
            <a:r>
              <a:rPr lang="es" sz="2000">
                <a:latin typeface="Times New Roman"/>
                <a:ea typeface="Times New Roman"/>
                <a:cs typeface="Times New Roman"/>
                <a:sym typeface="Times New Roman"/>
              </a:rPr>
              <a:t>erramientas</a:t>
            </a:r>
            <a:r>
              <a:rPr lang="es" sz="2000">
                <a:latin typeface="Times New Roman"/>
                <a:ea typeface="Times New Roman"/>
                <a:cs typeface="Times New Roman"/>
                <a:sym typeface="Times New Roman"/>
              </a:rPr>
              <a:t> y repuestos. 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03" name="Google Shape;303;p7"/>
          <p:cNvSpPr txBox="1"/>
          <p:nvPr/>
        </p:nvSpPr>
        <p:spPr>
          <a:xfrm>
            <a:off x="5438525" y="1151150"/>
            <a:ext cx="1599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s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Figura 2</a:t>
            </a:r>
            <a:endParaRPr b="1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1" lang="es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Problema</a:t>
            </a:r>
            <a:endParaRPr b="0" i="1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04" name="Google Shape;304;p7"/>
          <p:cNvSpPr txBox="1"/>
          <p:nvPr/>
        </p:nvSpPr>
        <p:spPr>
          <a:xfrm>
            <a:off x="5438525" y="4339900"/>
            <a:ext cx="24831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s" sz="9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Nota.podemos observar el la visualización o símbolo de problema.Caputo( 2017).</a:t>
            </a:r>
            <a:endParaRPr b="0" i="0" sz="9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05" name="Google Shape;305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67375" y="1705250"/>
            <a:ext cx="3062350" cy="248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11e184438c4_0_21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Matriz </a:t>
            </a: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Stakeholders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46" name="Google Shape;546;g11e184438c4_0_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75" y="1429650"/>
            <a:ext cx="7768127" cy="3240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120953d1be0_16_0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Matriz Stakeholders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52" name="Google Shape;552;g120953d1be0_16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5963" y="1371075"/>
            <a:ext cx="5652075" cy="3515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118cbe6281f_0_0"/>
          <p:cNvSpPr txBox="1"/>
          <p:nvPr>
            <p:ph type="title"/>
          </p:nvPr>
        </p:nvSpPr>
        <p:spPr>
          <a:xfrm>
            <a:off x="1303800" y="2019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Diagrama UML - Casos de Uso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58" name="Google Shape;558;g118cbe6281f_0_0"/>
          <p:cNvSpPr txBox="1"/>
          <p:nvPr/>
        </p:nvSpPr>
        <p:spPr>
          <a:xfrm>
            <a:off x="1596150" y="4625175"/>
            <a:ext cx="585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Herramienta que se </a:t>
            </a: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utilizó</a:t>
            </a: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 Star UML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59" name="Google Shape;559;g118cbe6281f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6825" y="752925"/>
            <a:ext cx="6007826" cy="3872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11dee880da3_1_0"/>
          <p:cNvSpPr txBox="1"/>
          <p:nvPr>
            <p:ph type="title"/>
          </p:nvPr>
        </p:nvSpPr>
        <p:spPr>
          <a:xfrm>
            <a:off x="1303800" y="2019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Formato de caso de uso extendido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65" name="Google Shape;565;g11dee880da3_1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8150" y="987750"/>
            <a:ext cx="5448750" cy="3971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11dee880da3_1_27"/>
          <p:cNvSpPr txBox="1"/>
          <p:nvPr>
            <p:ph type="title"/>
          </p:nvPr>
        </p:nvSpPr>
        <p:spPr>
          <a:xfrm>
            <a:off x="1303800" y="2019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Formato de caso de uso extendido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71" name="Google Shape;571;g11dee880da3_1_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8325" y="1028400"/>
            <a:ext cx="5401024" cy="3851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11d9148ce87_0_2"/>
          <p:cNvSpPr txBox="1"/>
          <p:nvPr>
            <p:ph type="title"/>
          </p:nvPr>
        </p:nvSpPr>
        <p:spPr>
          <a:xfrm>
            <a:off x="1303800" y="2019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Formato de caso de uso extendido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77" name="Google Shape;577;g11d9148ce87_0_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0150" y="1058875"/>
            <a:ext cx="5430951" cy="3810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11d9148ce87_0_9"/>
          <p:cNvSpPr txBox="1"/>
          <p:nvPr>
            <p:ph type="title"/>
          </p:nvPr>
        </p:nvSpPr>
        <p:spPr>
          <a:xfrm>
            <a:off x="1303800" y="2019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Formato de caso de uso extendido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83" name="Google Shape;583;g11d9148ce87_0_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6325" y="1130025"/>
            <a:ext cx="5235300" cy="387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11d9148ce87_0_15"/>
          <p:cNvSpPr txBox="1"/>
          <p:nvPr>
            <p:ph type="title"/>
          </p:nvPr>
        </p:nvSpPr>
        <p:spPr>
          <a:xfrm>
            <a:off x="1303800" y="2019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Formato de caso de uso extendido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89" name="Google Shape;589;g11d9148ce87_0_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7925" y="885075"/>
            <a:ext cx="5445999" cy="3946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11d9148ce87_0_21"/>
          <p:cNvSpPr txBox="1"/>
          <p:nvPr>
            <p:ph type="title"/>
          </p:nvPr>
        </p:nvSpPr>
        <p:spPr>
          <a:xfrm>
            <a:off x="1303800" y="2019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Formato de caso de uso extendido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95" name="Google Shape;595;g11d9148ce87_0_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7300" y="1109725"/>
            <a:ext cx="4943312" cy="3637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11d9148ce87_0_27"/>
          <p:cNvSpPr txBox="1"/>
          <p:nvPr>
            <p:ph type="title"/>
          </p:nvPr>
        </p:nvSpPr>
        <p:spPr>
          <a:xfrm>
            <a:off x="1303800" y="2019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Formato de caso de uso extendido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01" name="Google Shape;601;g11d9148ce87_0_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8425" y="904575"/>
            <a:ext cx="4551977" cy="3637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168f655dbe_4_0"/>
          <p:cNvSpPr txBox="1"/>
          <p:nvPr>
            <p:ph type="title"/>
          </p:nvPr>
        </p:nvSpPr>
        <p:spPr>
          <a:xfrm>
            <a:off x="1484375" y="526900"/>
            <a:ext cx="3913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Pregunta problema: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1" name="Google Shape;311;g1168f655dbe_4_0"/>
          <p:cNvSpPr txBox="1"/>
          <p:nvPr>
            <p:ph idx="1" type="body"/>
          </p:nvPr>
        </p:nvSpPr>
        <p:spPr>
          <a:xfrm>
            <a:off x="1838900" y="2060100"/>
            <a:ext cx="4980300" cy="25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s" sz="20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s" sz="2000">
                <a:latin typeface="Times New Roman"/>
                <a:ea typeface="Times New Roman"/>
                <a:cs typeface="Times New Roman"/>
                <a:sym typeface="Times New Roman"/>
              </a:rPr>
              <a:t>¿De </a:t>
            </a:r>
            <a:r>
              <a:rPr lang="es" sz="2000">
                <a:latin typeface="Times New Roman"/>
                <a:ea typeface="Times New Roman"/>
                <a:cs typeface="Times New Roman"/>
                <a:sym typeface="Times New Roman"/>
              </a:rPr>
              <a:t>qué</a:t>
            </a:r>
            <a:r>
              <a:rPr lang="es" sz="2000">
                <a:latin typeface="Times New Roman"/>
                <a:ea typeface="Times New Roman"/>
                <a:cs typeface="Times New Roman"/>
                <a:sym typeface="Times New Roman"/>
              </a:rPr>
              <a:t> manera se puede retomar el proceso de ingreso automotriz? </a:t>
            </a:r>
            <a:endParaRPr sz="200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11d9148ce87_0_33"/>
          <p:cNvSpPr txBox="1"/>
          <p:nvPr>
            <p:ph type="title"/>
          </p:nvPr>
        </p:nvSpPr>
        <p:spPr>
          <a:xfrm>
            <a:off x="1303800" y="2019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Formato de caso de uso extendido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07" name="Google Shape;607;g11d9148ce87_0_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0175" y="911600"/>
            <a:ext cx="4753863" cy="363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120953d1be0_2_56"/>
          <p:cNvSpPr txBox="1"/>
          <p:nvPr>
            <p:ph type="title"/>
          </p:nvPr>
        </p:nvSpPr>
        <p:spPr>
          <a:xfrm>
            <a:off x="1303800" y="2019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Formato de caso de uso extendido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13" name="Google Shape;613;g120953d1be0_2_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3550" y="939650"/>
            <a:ext cx="5134275" cy="3637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120953d1be0_2_61"/>
          <p:cNvSpPr txBox="1"/>
          <p:nvPr>
            <p:ph type="title"/>
          </p:nvPr>
        </p:nvSpPr>
        <p:spPr>
          <a:xfrm>
            <a:off x="1303800" y="2019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Formato de caso de uso extendido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19" name="Google Shape;619;g120953d1be0_2_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5325" y="1008050"/>
            <a:ext cx="5218148" cy="363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120953d1be0_2_67"/>
          <p:cNvSpPr txBox="1"/>
          <p:nvPr>
            <p:ph type="title"/>
          </p:nvPr>
        </p:nvSpPr>
        <p:spPr>
          <a:xfrm>
            <a:off x="1303800" y="2019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Formato de caso de uso extendido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25" name="Google Shape;625;g120953d1be0_2_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2125" y="939675"/>
            <a:ext cx="4440493" cy="363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g11dee880da3_1_5"/>
          <p:cNvSpPr txBox="1"/>
          <p:nvPr>
            <p:ph type="title"/>
          </p:nvPr>
        </p:nvSpPr>
        <p:spPr>
          <a:xfrm>
            <a:off x="1303800" y="2019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Normalización</a:t>
            </a: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 del modelado 1FN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31" name="Google Shape;631;g11dee880da3_1_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53675"/>
            <a:ext cx="8839202" cy="2001631"/>
          </a:xfrm>
          <a:prstGeom prst="rect">
            <a:avLst/>
          </a:prstGeom>
          <a:noFill/>
          <a:ln>
            <a:noFill/>
          </a:ln>
        </p:spPr>
      </p:pic>
      <p:sp>
        <p:nvSpPr>
          <p:cNvPr id="632" name="Google Shape;632;g11dee880da3_1_5"/>
          <p:cNvSpPr txBox="1"/>
          <p:nvPr/>
        </p:nvSpPr>
        <p:spPr>
          <a:xfrm>
            <a:off x="566800" y="3731775"/>
            <a:ext cx="50214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Eliminar los grupos repetidos en tablas individuales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Si tiene llave primaria que sea </a:t>
            </a: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únicas</a:t>
            </a: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 y no nulas (El campo </a:t>
            </a: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vacío</a:t>
            </a: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) 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Nombres </a:t>
            </a: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únicos</a:t>
            </a: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 de atributos(</a:t>
            </a: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Características</a:t>
            </a: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 que componen a la tabla ) por tabla (columnas)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11df730ec87_1_8"/>
          <p:cNvSpPr txBox="1"/>
          <p:nvPr>
            <p:ph type="title"/>
          </p:nvPr>
        </p:nvSpPr>
        <p:spPr>
          <a:xfrm>
            <a:off x="1303800" y="2019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Normalización del modelado 2FN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38" name="Google Shape;638;g11df730ec87_1_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53675"/>
            <a:ext cx="8839200" cy="1541838"/>
          </a:xfrm>
          <a:prstGeom prst="rect">
            <a:avLst/>
          </a:prstGeom>
          <a:noFill/>
          <a:ln>
            <a:noFill/>
          </a:ln>
        </p:spPr>
      </p:pic>
      <p:sp>
        <p:nvSpPr>
          <p:cNvPr id="639" name="Google Shape;639;g11df730ec87_1_8"/>
          <p:cNvSpPr txBox="1"/>
          <p:nvPr/>
        </p:nvSpPr>
        <p:spPr>
          <a:xfrm>
            <a:off x="940300" y="3415600"/>
            <a:ext cx="46293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Tener la </a:t>
            </a: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1FN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Crear tablas independientes para conjuntos de valores que se apliquen a varios registros.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Dependencia completa:Todos los atributos no deben depender por completo de la clave.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11df730ec87_1_15"/>
          <p:cNvSpPr txBox="1"/>
          <p:nvPr>
            <p:ph type="title"/>
          </p:nvPr>
        </p:nvSpPr>
        <p:spPr>
          <a:xfrm>
            <a:off x="1303800" y="2019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Normalización del modelado 3FN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45" name="Google Shape;645;g11df730ec87_1_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53675"/>
            <a:ext cx="8839203" cy="2275932"/>
          </a:xfrm>
          <a:prstGeom prst="rect">
            <a:avLst/>
          </a:prstGeom>
          <a:noFill/>
          <a:ln>
            <a:noFill/>
          </a:ln>
        </p:spPr>
      </p:pic>
      <p:sp>
        <p:nvSpPr>
          <p:cNvPr id="646" name="Google Shape;646;g11df730ec87_1_15"/>
          <p:cNvSpPr txBox="1"/>
          <p:nvPr/>
        </p:nvSpPr>
        <p:spPr>
          <a:xfrm>
            <a:off x="1141225" y="4018350"/>
            <a:ext cx="4629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Contar con la 2FN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Eliminar los campos que no dependan  de la clave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120953d1be0_2_1"/>
          <p:cNvSpPr txBox="1"/>
          <p:nvPr>
            <p:ph type="title"/>
          </p:nvPr>
        </p:nvSpPr>
        <p:spPr>
          <a:xfrm>
            <a:off x="1303800" y="2019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Normalización del modelado 3FN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52" name="Google Shape;652;g120953d1be0_2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46825"/>
            <a:ext cx="8839203" cy="2275932"/>
          </a:xfrm>
          <a:prstGeom prst="rect">
            <a:avLst/>
          </a:prstGeom>
          <a:noFill/>
          <a:ln>
            <a:noFill/>
          </a:ln>
        </p:spPr>
      </p:pic>
      <p:sp>
        <p:nvSpPr>
          <p:cNvPr id="653" name="Google Shape;653;g120953d1be0_2_1"/>
          <p:cNvSpPr txBox="1"/>
          <p:nvPr/>
        </p:nvSpPr>
        <p:spPr>
          <a:xfrm>
            <a:off x="1141225" y="4018350"/>
            <a:ext cx="4629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Contar con la 2FN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Eliminar los campos que no dependan  de la clave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120953d1be0_2_7"/>
          <p:cNvSpPr txBox="1"/>
          <p:nvPr>
            <p:ph type="title"/>
          </p:nvPr>
        </p:nvSpPr>
        <p:spPr>
          <a:xfrm>
            <a:off x="1303800" y="2019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Normalización del modelado 3FN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59" name="Google Shape;659;g120953d1be0_2_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05450"/>
            <a:ext cx="8839201" cy="2872740"/>
          </a:xfrm>
          <a:prstGeom prst="rect">
            <a:avLst/>
          </a:prstGeom>
          <a:noFill/>
          <a:ln>
            <a:noFill/>
          </a:ln>
        </p:spPr>
      </p:pic>
      <p:sp>
        <p:nvSpPr>
          <p:cNvPr id="660" name="Google Shape;660;g120953d1be0_2_7"/>
          <p:cNvSpPr txBox="1"/>
          <p:nvPr/>
        </p:nvSpPr>
        <p:spPr>
          <a:xfrm>
            <a:off x="1060875" y="4211250"/>
            <a:ext cx="4629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Contar con la 2FN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Eliminar los campos que no dependan  de la clave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g11dee880da3_1_9"/>
          <p:cNvSpPr txBox="1"/>
          <p:nvPr>
            <p:ph type="title"/>
          </p:nvPr>
        </p:nvSpPr>
        <p:spPr>
          <a:xfrm>
            <a:off x="1314125" y="161850"/>
            <a:ext cx="7030500" cy="64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MER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66" name="Google Shape;666;g11dee880da3_1_9"/>
          <p:cNvSpPr txBox="1"/>
          <p:nvPr/>
        </p:nvSpPr>
        <p:spPr>
          <a:xfrm>
            <a:off x="1497500" y="4518325"/>
            <a:ext cx="7228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7" name="Google Shape;667;g11dee880da3_1_9"/>
          <p:cNvSpPr txBox="1"/>
          <p:nvPr/>
        </p:nvSpPr>
        <p:spPr>
          <a:xfrm>
            <a:off x="1525000" y="4564800"/>
            <a:ext cx="585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Herramienta Dia modelo entidad </a:t>
            </a: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relación</a:t>
            </a: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68" name="Google Shape;668;g11dee880da3_1_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3400" y="960150"/>
            <a:ext cx="4363551" cy="340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9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Objetivo General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7" name="Google Shape;317;p9"/>
          <p:cNvSpPr txBox="1"/>
          <p:nvPr>
            <p:ph idx="1" type="body"/>
          </p:nvPr>
        </p:nvSpPr>
        <p:spPr>
          <a:xfrm>
            <a:off x="601500" y="1300950"/>
            <a:ext cx="3970500" cy="368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SzPts val="1203"/>
              <a:buNone/>
            </a:pPr>
            <a:r>
              <a:rPr lang="es" sz="2000">
                <a:latin typeface="Times New Roman"/>
                <a:ea typeface="Times New Roman"/>
                <a:cs typeface="Times New Roman"/>
                <a:sym typeface="Times New Roman"/>
              </a:rPr>
              <a:t>Desarrollar </a:t>
            </a:r>
            <a:r>
              <a:rPr lang="es" sz="2000">
                <a:latin typeface="Times New Roman"/>
                <a:ea typeface="Times New Roman"/>
                <a:cs typeface="Times New Roman"/>
                <a:sym typeface="Times New Roman"/>
              </a:rPr>
              <a:t> un sistema de información el cual permita brindar el acceso a un inventario de </a:t>
            </a:r>
            <a:r>
              <a:rPr lang="es" sz="2000">
                <a:latin typeface="Times New Roman"/>
                <a:ea typeface="Times New Roman"/>
                <a:cs typeface="Times New Roman"/>
                <a:sym typeface="Times New Roman"/>
              </a:rPr>
              <a:t>restauración</a:t>
            </a:r>
            <a:r>
              <a:rPr lang="es" sz="2000">
                <a:latin typeface="Times New Roman"/>
                <a:ea typeface="Times New Roman"/>
                <a:cs typeface="Times New Roman"/>
                <a:sym typeface="Times New Roman"/>
              </a:rPr>
              <a:t> automotriz con el fin de documentar el estado de ingreso y salida de los </a:t>
            </a:r>
            <a:r>
              <a:rPr lang="es" sz="2000">
                <a:latin typeface="Times New Roman"/>
                <a:ea typeface="Times New Roman"/>
                <a:cs typeface="Times New Roman"/>
                <a:sym typeface="Times New Roman"/>
              </a:rPr>
              <a:t>automóviles</a:t>
            </a:r>
            <a:r>
              <a:rPr lang="es" sz="2000">
                <a:latin typeface="Times New Roman"/>
                <a:ea typeface="Times New Roman"/>
                <a:cs typeface="Times New Roman"/>
                <a:sym typeface="Times New Roman"/>
              </a:rPr>
              <a:t>, así como el registro de herramientas y repuestos.</a:t>
            </a:r>
            <a:endParaRPr b="1"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18" name="Google Shape;318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53925" y="1923900"/>
            <a:ext cx="3563400" cy="17820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319" name="Google Shape;319;p9"/>
          <p:cNvSpPr txBox="1"/>
          <p:nvPr/>
        </p:nvSpPr>
        <p:spPr>
          <a:xfrm>
            <a:off x="4898575" y="1250925"/>
            <a:ext cx="2742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s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Figura 3</a:t>
            </a:r>
            <a:endParaRPr b="1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1" lang="es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Objetivo general</a:t>
            </a:r>
            <a:endParaRPr b="0" i="1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20" name="Google Shape;320;p9"/>
          <p:cNvSpPr txBox="1"/>
          <p:nvPr/>
        </p:nvSpPr>
        <p:spPr>
          <a:xfrm>
            <a:off x="5026300" y="3824775"/>
            <a:ext cx="2314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s" sz="9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Nota.este gráfico demuestra, la puntualidad de los objetivos.concepto. </a:t>
            </a:r>
            <a:r>
              <a:rPr b="0" i="0" lang="es" sz="9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Etece(2021)</a:t>
            </a:r>
            <a:endParaRPr b="0" i="0" sz="900" u="none" cap="none" strike="noStrike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g11dee880da3_1_18"/>
          <p:cNvSpPr txBox="1"/>
          <p:nvPr>
            <p:ph type="title"/>
          </p:nvPr>
        </p:nvSpPr>
        <p:spPr>
          <a:xfrm>
            <a:off x="1195875" y="18782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Modelo relacional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74" name="Google Shape;674;g11dee880da3_1_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8975" y="647775"/>
            <a:ext cx="5649425" cy="4495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11dee880da3_1_22"/>
          <p:cNvSpPr txBox="1"/>
          <p:nvPr>
            <p:ph type="title"/>
          </p:nvPr>
        </p:nvSpPr>
        <p:spPr>
          <a:xfrm>
            <a:off x="1303800" y="2019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Diccionario de datos</a:t>
            </a: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80" name="Google Shape;680;g11dee880da3_1_22"/>
          <p:cNvSpPr txBox="1"/>
          <p:nvPr/>
        </p:nvSpPr>
        <p:spPr>
          <a:xfrm>
            <a:off x="1021250" y="4560500"/>
            <a:ext cx="7166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Link diccionario de datos completo: </a:t>
            </a:r>
            <a:r>
              <a:rPr i="1" lang="es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/>
              </a:rPr>
              <a:t>https://2019761.000webhostapp.com/carfox2.0</a:t>
            </a:r>
            <a:r>
              <a:rPr i="1" lang="es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i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81" name="Google Shape;681;g11dee880da3_1_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11350" y="838200"/>
            <a:ext cx="6822940" cy="3054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g11f62b834c7_0_0"/>
          <p:cNvSpPr txBox="1"/>
          <p:nvPr>
            <p:ph type="title"/>
          </p:nvPr>
        </p:nvSpPr>
        <p:spPr>
          <a:xfrm>
            <a:off x="1303813" y="1554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Diagrama de Clases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87" name="Google Shape;687;g11f62b834c7_0_0"/>
          <p:cNvSpPr txBox="1"/>
          <p:nvPr/>
        </p:nvSpPr>
        <p:spPr>
          <a:xfrm>
            <a:off x="101500" y="4332838"/>
            <a:ext cx="5723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88" name="Google Shape;688;g11f62b834c7_0_0"/>
          <p:cNvSpPr txBox="1"/>
          <p:nvPr/>
        </p:nvSpPr>
        <p:spPr>
          <a:xfrm>
            <a:off x="32150" y="4071250"/>
            <a:ext cx="9883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Link diagrama de clases</a:t>
            </a: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completo:</a:t>
            </a:r>
            <a:r>
              <a:rPr lang="es" sz="12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/>
              </a:rPr>
              <a:t>https://lucid.app/lucidchart/95206aaf-e5b7-4d0c-aaf7-563a30781c6f/edit?invitationId=inv_e4c6e768-6157-4219-a62e-f71d68f28bae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89" name="Google Shape;689;g11f62b834c7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1775" y="671624"/>
            <a:ext cx="5946598" cy="3225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g12092c5aaaf_0_8"/>
          <p:cNvSpPr txBox="1"/>
          <p:nvPr>
            <p:ph type="title"/>
          </p:nvPr>
        </p:nvSpPr>
        <p:spPr>
          <a:xfrm>
            <a:off x="1303813" y="350950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Project/Diagrama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95" name="Google Shape;695;g12092c5aaaf_0_8"/>
          <p:cNvSpPr txBox="1"/>
          <p:nvPr/>
        </p:nvSpPr>
        <p:spPr>
          <a:xfrm>
            <a:off x="1667300" y="4442825"/>
            <a:ext cx="585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Herramienta trabajada project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96" name="Google Shape;696;g12092c5aaaf_0_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02650"/>
            <a:ext cx="8839202" cy="27749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12092c5aaaf_0_12"/>
          <p:cNvSpPr txBox="1"/>
          <p:nvPr>
            <p:ph type="title"/>
          </p:nvPr>
        </p:nvSpPr>
        <p:spPr>
          <a:xfrm>
            <a:off x="1303813" y="350950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Diagrama despliegue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702" name="Google Shape;702;g12092c5aaaf_0_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2425" y="1197525"/>
            <a:ext cx="6260151" cy="3232200"/>
          </a:xfrm>
          <a:prstGeom prst="rect">
            <a:avLst/>
          </a:prstGeom>
          <a:noFill/>
          <a:ln>
            <a:noFill/>
          </a:ln>
        </p:spPr>
      </p:pic>
      <p:sp>
        <p:nvSpPr>
          <p:cNvPr id="703" name="Google Shape;703;g12092c5aaaf_0_12"/>
          <p:cNvSpPr txBox="1"/>
          <p:nvPr/>
        </p:nvSpPr>
        <p:spPr>
          <a:xfrm>
            <a:off x="1177050" y="4725625"/>
            <a:ext cx="5021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Herramienta utilizada Star UML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3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Referencias Bibliográficas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09" name="Google Shape;709;p13"/>
          <p:cNvSpPr txBox="1"/>
          <p:nvPr>
            <p:ph idx="1" type="body"/>
          </p:nvPr>
        </p:nvSpPr>
        <p:spPr>
          <a:xfrm>
            <a:off x="1226200" y="1482050"/>
            <a:ext cx="7030500" cy="25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27083"/>
              <a:buNone/>
            </a:pPr>
            <a:r>
              <a:t/>
            </a:r>
            <a:endParaRPr sz="4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27083"/>
              <a:buNone/>
            </a:pPr>
            <a:r>
              <a:rPr lang="es" sz="4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Información acerca del funcionamiento del sistema de información:</a:t>
            </a:r>
            <a:endParaRPr sz="4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27083"/>
              <a:buNone/>
            </a:pPr>
            <a:r>
              <a:rPr lang="es" sz="4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SENA SOFIA PLUS:</a:t>
            </a:r>
            <a:endParaRPr sz="4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27083"/>
              <a:buNone/>
            </a:pPr>
            <a:r>
              <a:rPr lang="es" sz="4800" u="sng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http://oferta.senasofiaplus.edu.co/sofia-oferta/</a:t>
            </a:r>
            <a:endParaRPr sz="4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27083"/>
              <a:buNone/>
            </a:pPr>
            <a:r>
              <a:rPr lang="es" sz="4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Coalla, M. (2017). </a:t>
            </a:r>
            <a:r>
              <a:rPr i="1" lang="es" sz="4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Gestión de inventarios .</a:t>
            </a:r>
            <a:r>
              <a:rPr lang="es" sz="4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Ediciones Paraninfo.</a:t>
            </a:r>
            <a:endParaRPr sz="4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27083"/>
              <a:buNone/>
            </a:pPr>
            <a:r>
              <a:t/>
            </a:r>
            <a:endParaRPr sz="4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08333"/>
              <a:buNone/>
            </a:pPr>
            <a:r>
              <a:rPr lang="es" sz="4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Moreno, D. (25 de 10 de 2018). </a:t>
            </a:r>
            <a:r>
              <a:rPr i="1" lang="es" sz="4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alumnos</a:t>
            </a:r>
            <a:r>
              <a:rPr lang="es" sz="4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Obtenido de alumnos: http://alumnos.unir.net/alfredopascualpuertolas/2019/01/23/ejemplos-de-encuestas/</a:t>
            </a:r>
            <a:endParaRPr sz="4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08333"/>
              <a:buNone/>
            </a:pPr>
            <a:r>
              <a:rPr lang="es" sz="4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Team, M. (24 de 9 de 2019). </a:t>
            </a:r>
            <a:r>
              <a:rPr i="1" lang="es" sz="4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microsoft</a:t>
            </a:r>
            <a:r>
              <a:rPr lang="es" sz="4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Obtenido de microsoft: https://www.microsoft.com/es-ar/microsoft-365/business-insights-ideas/resources/guide-to-uml-diagramming-and-database-modeling</a:t>
            </a:r>
            <a:endParaRPr sz="4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es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18181"/>
              <a:buNone/>
            </a:pPr>
            <a:r>
              <a:t/>
            </a:r>
            <a:endParaRPr sz="11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18181"/>
              <a:buNone/>
            </a:pPr>
            <a:r>
              <a:rPr lang="es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08333"/>
              <a:buNone/>
            </a:pPr>
            <a:r>
              <a:t/>
            </a:r>
            <a:endParaRPr sz="12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10"/>
          <p:cNvSpPr txBox="1"/>
          <p:nvPr>
            <p:ph type="title"/>
          </p:nvPr>
        </p:nvSpPr>
        <p:spPr>
          <a:xfrm>
            <a:off x="1168300" y="604838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Objetivos Específicos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26" name="Google Shape;326;p10"/>
          <p:cNvSpPr txBox="1"/>
          <p:nvPr>
            <p:ph idx="1" type="body"/>
          </p:nvPr>
        </p:nvSpPr>
        <p:spPr>
          <a:xfrm>
            <a:off x="668275" y="1761300"/>
            <a:ext cx="4023600" cy="32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8267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042"/>
              <a:buFont typeface="Times New Roman"/>
              <a:buChar char="●"/>
            </a:pPr>
            <a:r>
              <a:rPr lang="es" sz="2042">
                <a:latin typeface="Times New Roman"/>
                <a:ea typeface="Times New Roman"/>
                <a:cs typeface="Times New Roman"/>
                <a:sym typeface="Times New Roman"/>
              </a:rPr>
              <a:t>Gestionar un check in </a:t>
            </a:r>
            <a:r>
              <a:rPr lang="es" sz="2042">
                <a:latin typeface="Times New Roman"/>
                <a:ea typeface="Times New Roman"/>
                <a:cs typeface="Times New Roman"/>
                <a:sym typeface="Times New Roman"/>
              </a:rPr>
              <a:t> y un check up</a:t>
            </a:r>
            <a:r>
              <a:rPr lang="es" sz="2042">
                <a:latin typeface="Times New Roman"/>
                <a:ea typeface="Times New Roman"/>
                <a:cs typeface="Times New Roman"/>
                <a:sym typeface="Times New Roman"/>
              </a:rPr>
              <a:t> del ingreso y salida de </a:t>
            </a:r>
            <a:r>
              <a:rPr lang="es" sz="2042">
                <a:latin typeface="Times New Roman"/>
                <a:ea typeface="Times New Roman"/>
                <a:cs typeface="Times New Roman"/>
                <a:sym typeface="Times New Roman"/>
              </a:rPr>
              <a:t>automóviles.</a:t>
            </a:r>
            <a:endParaRPr sz="2042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8267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042"/>
              <a:buFont typeface="Times New Roman"/>
              <a:buChar char="●"/>
            </a:pPr>
            <a:r>
              <a:rPr lang="es" sz="2042">
                <a:latin typeface="Times New Roman"/>
                <a:ea typeface="Times New Roman"/>
                <a:cs typeface="Times New Roman"/>
                <a:sym typeface="Times New Roman"/>
              </a:rPr>
              <a:t>Registro de herramientas, y repuestos.</a:t>
            </a:r>
            <a:endParaRPr sz="2042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8344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042"/>
              <a:buFont typeface="Times New Roman"/>
              <a:buChar char="●"/>
            </a:pPr>
            <a:r>
              <a:rPr lang="es" sz="2042">
                <a:latin typeface="Times New Roman"/>
                <a:ea typeface="Times New Roman"/>
                <a:cs typeface="Times New Roman"/>
                <a:sym typeface="Times New Roman"/>
              </a:rPr>
              <a:t>Generar informes de los check in y check up de cada </a:t>
            </a:r>
            <a:r>
              <a:rPr lang="es" sz="2042">
                <a:latin typeface="Times New Roman"/>
                <a:ea typeface="Times New Roman"/>
                <a:cs typeface="Times New Roman"/>
                <a:sym typeface="Times New Roman"/>
              </a:rPr>
              <a:t>automóvil</a:t>
            </a:r>
            <a:r>
              <a:rPr lang="es" sz="2042">
                <a:latin typeface="Times New Roman"/>
                <a:ea typeface="Times New Roman"/>
                <a:cs typeface="Times New Roman"/>
                <a:sym typeface="Times New Roman"/>
              </a:rPr>
              <a:t> a un tiempo determinado.</a:t>
            </a:r>
            <a:endParaRPr sz="2042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27" name="Google Shape;327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78300" y="1618100"/>
            <a:ext cx="2836475" cy="2836475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10"/>
          <p:cNvSpPr txBox="1"/>
          <p:nvPr/>
        </p:nvSpPr>
        <p:spPr>
          <a:xfrm>
            <a:off x="5278300" y="1064000"/>
            <a:ext cx="2483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s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Figura 4</a:t>
            </a:r>
            <a:endParaRPr b="1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1" lang="es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Objetivos específicos</a:t>
            </a:r>
            <a:endParaRPr b="0" i="1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29" name="Google Shape;329;p10"/>
          <p:cNvSpPr txBox="1"/>
          <p:nvPr/>
        </p:nvSpPr>
        <p:spPr>
          <a:xfrm>
            <a:off x="5278300" y="4500600"/>
            <a:ext cx="2976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s" sz="9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Nota. Esta imagen puede demostrara lo anterior visto en el texto. zamora(2014).</a:t>
            </a:r>
            <a:endParaRPr b="0" i="0" sz="9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11"/>
          <p:cNvSpPr txBox="1"/>
          <p:nvPr>
            <p:ph type="title"/>
          </p:nvPr>
        </p:nvSpPr>
        <p:spPr>
          <a:xfrm>
            <a:off x="122865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Justificación: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35" name="Google Shape;335;p11"/>
          <p:cNvSpPr txBox="1"/>
          <p:nvPr>
            <p:ph idx="1" type="body"/>
          </p:nvPr>
        </p:nvSpPr>
        <p:spPr>
          <a:xfrm>
            <a:off x="1228650" y="1700125"/>
            <a:ext cx="4003500" cy="29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05"/>
              <a:buNone/>
            </a:pPr>
            <a:r>
              <a:rPr lang="es" sz="2020">
                <a:latin typeface="Times New Roman"/>
                <a:ea typeface="Times New Roman"/>
                <a:cs typeface="Times New Roman"/>
                <a:sym typeface="Times New Roman"/>
              </a:rPr>
              <a:t>Al crear el check in y check up con aportes visuales del estado del </a:t>
            </a:r>
            <a:r>
              <a:rPr lang="es" sz="2020">
                <a:latin typeface="Times New Roman"/>
                <a:ea typeface="Times New Roman"/>
                <a:cs typeface="Times New Roman"/>
                <a:sym typeface="Times New Roman"/>
              </a:rPr>
              <a:t>vehículo, un registro de herramientas y repuestos, se evitan las pérdidas</a:t>
            </a:r>
            <a:r>
              <a:rPr lang="es" sz="2020">
                <a:latin typeface="Times New Roman"/>
                <a:ea typeface="Times New Roman"/>
                <a:cs typeface="Times New Roman"/>
                <a:sym typeface="Times New Roman"/>
              </a:rPr>
              <a:t> materiales y </a:t>
            </a:r>
            <a:r>
              <a:rPr lang="es" sz="2020">
                <a:latin typeface="Times New Roman"/>
                <a:ea typeface="Times New Roman"/>
                <a:cs typeface="Times New Roman"/>
                <a:sym typeface="Times New Roman"/>
              </a:rPr>
              <a:t>económicas.</a:t>
            </a:r>
            <a:r>
              <a:rPr lang="es" sz="202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202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2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935"/>
              <a:buNone/>
            </a:pPr>
            <a:r>
              <a:t/>
            </a:r>
            <a:endParaRPr sz="102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36" name="Google Shape;336;p11"/>
          <p:cNvSpPr txBox="1"/>
          <p:nvPr/>
        </p:nvSpPr>
        <p:spPr>
          <a:xfrm>
            <a:off x="5763325" y="1043775"/>
            <a:ext cx="2005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s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Figura 5</a:t>
            </a:r>
            <a:endParaRPr b="1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i="1" lang="es" sz="1200">
                <a:latin typeface="Times New Roman"/>
                <a:ea typeface="Times New Roman"/>
                <a:cs typeface="Times New Roman"/>
                <a:sym typeface="Times New Roman"/>
              </a:rPr>
              <a:t>Justificación</a:t>
            </a:r>
            <a:endParaRPr b="0" i="1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37" name="Google Shape;337;p11"/>
          <p:cNvSpPr txBox="1"/>
          <p:nvPr/>
        </p:nvSpPr>
        <p:spPr>
          <a:xfrm>
            <a:off x="5738750" y="3611325"/>
            <a:ext cx="3138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s" sz="9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Nota. En la siguiente imagen podemos identificar un símbolo directo de justificación.Lopez( 2021).</a:t>
            </a:r>
            <a:endParaRPr b="0" i="0" sz="9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38" name="Google Shape;338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77175" y="1582850"/>
            <a:ext cx="1977800" cy="197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12"/>
          <p:cNvSpPr/>
          <p:nvPr/>
        </p:nvSpPr>
        <p:spPr>
          <a:xfrm>
            <a:off x="1096575" y="1183650"/>
            <a:ext cx="2573100" cy="1842300"/>
          </a:xfrm>
          <a:prstGeom prst="roundRect">
            <a:avLst>
              <a:gd fmla="val 16667" name="adj"/>
            </a:avLst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" name="Google Shape;344;p12"/>
          <p:cNvSpPr txBox="1"/>
          <p:nvPr>
            <p:ph type="title"/>
          </p:nvPr>
        </p:nvSpPr>
        <p:spPr>
          <a:xfrm>
            <a:off x="1056750" y="345425"/>
            <a:ext cx="70305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Delimitación y alcance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45" name="Google Shape;345;p12"/>
          <p:cNvSpPr txBox="1"/>
          <p:nvPr>
            <p:ph idx="1" type="body"/>
          </p:nvPr>
        </p:nvSpPr>
        <p:spPr>
          <a:xfrm>
            <a:off x="1256475" y="1371250"/>
            <a:ext cx="2253300" cy="14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325"/>
              <a:buNone/>
            </a:pPr>
            <a:r>
              <a:rPr lang="es" sz="1293">
                <a:solidFill>
                  <a:srgbClr val="20212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Desarrollaremos un sistema de información para la empresa motors company (empresa automotriz), buscamos que con el  correcto uso  podamos cumplir con los objetivos planteados.</a:t>
            </a:r>
            <a:endParaRPr sz="1293">
              <a:solidFill>
                <a:srgbClr val="202124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325"/>
              <a:buNone/>
            </a:pPr>
            <a:r>
              <a:rPr lang="es" sz="725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725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325"/>
              <a:buNone/>
            </a:pPr>
            <a:r>
              <a:t/>
            </a:r>
            <a:endParaRPr sz="625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46" name="Google Shape;346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78924" y="1911663"/>
            <a:ext cx="1695899" cy="1406312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12"/>
          <p:cNvSpPr txBox="1"/>
          <p:nvPr/>
        </p:nvSpPr>
        <p:spPr>
          <a:xfrm>
            <a:off x="7319850" y="1020625"/>
            <a:ext cx="1695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s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Figura 6</a:t>
            </a:r>
            <a:endParaRPr b="1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Alcance</a:t>
            </a:r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48" name="Google Shape;348;p12"/>
          <p:cNvSpPr txBox="1"/>
          <p:nvPr/>
        </p:nvSpPr>
        <p:spPr>
          <a:xfrm>
            <a:off x="7175975" y="3931100"/>
            <a:ext cx="15927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s" sz="9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Nota. Cumplir con las metas </a:t>
            </a:r>
            <a:endParaRPr b="0" i="0" sz="9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s" sz="9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planteadas.Juárez(2017).</a:t>
            </a:r>
            <a:endParaRPr b="0" i="0" sz="9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49" name="Google Shape;349;p12"/>
          <p:cNvSpPr/>
          <p:nvPr/>
        </p:nvSpPr>
        <p:spPr>
          <a:xfrm>
            <a:off x="3897625" y="1504900"/>
            <a:ext cx="2134800" cy="1171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" name="Google Shape;350;p12"/>
          <p:cNvSpPr txBox="1"/>
          <p:nvPr/>
        </p:nvSpPr>
        <p:spPr>
          <a:xfrm>
            <a:off x="3952825" y="1520950"/>
            <a:ext cx="2024400" cy="11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"/>
              <a:buFont typeface="Arial"/>
              <a:buNone/>
            </a:pPr>
            <a:r>
              <a:rPr b="0" i="0" lang="es" sz="155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El tiempo estipulado para el desarrollo de proyecto es de: </a:t>
            </a:r>
            <a:r>
              <a:rPr lang="es" sz="1550">
                <a:latin typeface="Times New Roman"/>
                <a:ea typeface="Times New Roman"/>
                <a:cs typeface="Times New Roman"/>
                <a:sym typeface="Times New Roman"/>
              </a:rPr>
              <a:t>5 trimestres </a:t>
            </a:r>
            <a:r>
              <a:rPr b="0" i="0" lang="es" sz="155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b="0" i="0" sz="155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51" name="Google Shape;351;p12"/>
          <p:cNvSpPr/>
          <p:nvPr/>
        </p:nvSpPr>
        <p:spPr>
          <a:xfrm>
            <a:off x="4416075" y="3317975"/>
            <a:ext cx="1811400" cy="1232100"/>
          </a:xfrm>
          <a:prstGeom prst="roundRect">
            <a:avLst>
              <a:gd fmla="val 16667" name="adj"/>
            </a:avLst>
          </a:prstGeom>
          <a:solidFill>
            <a:srgbClr val="B4A7D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"/>
              <a:buFont typeface="Arial"/>
              <a:buNone/>
            </a:pPr>
            <a:r>
              <a:rPr b="0" i="0" lang="es" sz="125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Funciones:</a:t>
            </a:r>
            <a:endParaRPr b="0" i="0" sz="125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797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50"/>
              <a:buFont typeface="Times New Roman"/>
              <a:buChar char="●"/>
            </a:pPr>
            <a:r>
              <a:rPr b="0" i="0" lang="es" sz="125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Inventario.</a:t>
            </a:r>
            <a:endParaRPr b="0" i="0" sz="125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797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50"/>
              <a:buFont typeface="Times New Roman"/>
              <a:buChar char="●"/>
            </a:pPr>
            <a:r>
              <a:rPr b="0" i="0" lang="es" sz="125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Reporte.</a:t>
            </a:r>
            <a:endParaRPr b="0" i="0" sz="125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797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50"/>
              <a:buFont typeface="Times New Roman"/>
              <a:buChar char="●"/>
            </a:pPr>
            <a:r>
              <a:rPr lang="es" sz="1250">
                <a:latin typeface="Times New Roman"/>
                <a:ea typeface="Times New Roman"/>
                <a:cs typeface="Times New Roman"/>
                <a:sym typeface="Times New Roman"/>
              </a:rPr>
              <a:t>Check In</a:t>
            </a:r>
            <a:endParaRPr sz="125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797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50"/>
              <a:buFont typeface="Times New Roman"/>
              <a:buChar char="●"/>
            </a:pPr>
            <a:r>
              <a:rPr lang="es" sz="1250">
                <a:latin typeface="Times New Roman"/>
                <a:ea typeface="Times New Roman"/>
                <a:cs typeface="Times New Roman"/>
                <a:sym typeface="Times New Roman"/>
              </a:rPr>
              <a:t>Check Up</a:t>
            </a:r>
            <a:endParaRPr sz="125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52" name="Google Shape;352;p12"/>
          <p:cNvSpPr/>
          <p:nvPr/>
        </p:nvSpPr>
        <p:spPr>
          <a:xfrm>
            <a:off x="1171650" y="3232975"/>
            <a:ext cx="2573100" cy="1569000"/>
          </a:xfrm>
          <a:prstGeom prst="roundRect">
            <a:avLst>
              <a:gd fmla="val 16667" name="adj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0"/>
              <a:buFont typeface="Arial"/>
              <a:buNone/>
            </a:pPr>
            <a:r>
              <a:rPr b="0" i="0" lang="es" sz="115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Los procesos que apoyaran:</a:t>
            </a:r>
            <a:endParaRPr b="0" i="0" sz="115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162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0"/>
              <a:buFont typeface="Times New Roman"/>
              <a:buChar char="●"/>
            </a:pPr>
            <a:r>
              <a:rPr b="0" i="0" lang="es" sz="115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Orden, control </a:t>
            </a:r>
            <a:r>
              <a:rPr lang="es" sz="1150">
                <a:latin typeface="Times New Roman"/>
                <a:ea typeface="Times New Roman"/>
                <a:cs typeface="Times New Roman"/>
                <a:sym typeface="Times New Roman"/>
              </a:rPr>
              <a:t>y </a:t>
            </a:r>
            <a:r>
              <a:rPr lang="es" sz="1150">
                <a:latin typeface="Times New Roman"/>
                <a:ea typeface="Times New Roman"/>
                <a:cs typeface="Times New Roman"/>
                <a:sym typeface="Times New Roman"/>
              </a:rPr>
              <a:t>evolución</a:t>
            </a:r>
            <a:r>
              <a:rPr lang="es" sz="115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b="0" i="0" sz="115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0"/>
              <a:buFont typeface="Arial"/>
              <a:buNone/>
            </a:pPr>
            <a:r>
              <a:rPr b="0" i="0" lang="es" sz="115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Áreas que no se apoyan:</a:t>
            </a:r>
            <a:endParaRPr b="0" i="0" sz="115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162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0"/>
              <a:buFont typeface="Times New Roman"/>
              <a:buChar char="●"/>
            </a:pPr>
            <a:r>
              <a:rPr b="0" i="0" lang="es" sz="115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Publicidad.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